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326" r:id="rId3"/>
    <p:sldId id="293" r:id="rId4"/>
    <p:sldId id="354" r:id="rId5"/>
    <p:sldId id="355" r:id="rId6"/>
    <p:sldId id="345" r:id="rId7"/>
    <p:sldId id="346" r:id="rId8"/>
    <p:sldId id="347" r:id="rId9"/>
    <p:sldId id="357" r:id="rId10"/>
    <p:sldId id="349" r:id="rId11"/>
    <p:sldId id="358" r:id="rId12"/>
    <p:sldId id="348" r:id="rId13"/>
    <p:sldId id="359" r:id="rId14"/>
    <p:sldId id="350" r:id="rId15"/>
    <p:sldId id="351" r:id="rId16"/>
    <p:sldId id="360" r:id="rId17"/>
    <p:sldId id="352" r:id="rId18"/>
    <p:sldId id="362" r:id="rId19"/>
    <p:sldId id="361" r:id="rId20"/>
    <p:sldId id="353" r:id="rId21"/>
    <p:sldId id="294" r:id="rId22"/>
    <p:sldId id="356" r:id="rId23"/>
    <p:sldId id="396" r:id="rId24"/>
    <p:sldId id="3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F2A5C"/>
    <a:srgbClr val="1E2A5C"/>
    <a:srgbClr val="FF5E5E"/>
    <a:srgbClr val="FF5555"/>
    <a:srgbClr val="86AF5C"/>
    <a:srgbClr val="39446F"/>
    <a:srgbClr val="06134A"/>
    <a:srgbClr val="6C4BA2"/>
    <a:srgbClr val="DF7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47" autoAdjust="0"/>
    <p:restoredTop sz="94660"/>
  </p:normalViewPr>
  <p:slideViewPr>
    <p:cSldViewPr snapToGrid="0">
      <p:cViewPr varScale="1">
        <p:scale>
          <a:sx n="67" d="100"/>
          <a:sy n="67" d="100"/>
        </p:scale>
        <p:origin x="1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3/18/2020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80912" y="314661"/>
            <a:ext cx="7955280" cy="493776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26141" y="457200"/>
            <a:ext cx="7664823" cy="4652682"/>
          </a:xfrm>
          <a:prstGeom prst="rect">
            <a:avLst/>
          </a:prstGeom>
          <a:solidFill>
            <a:srgbClr val="FF5E5E"/>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721" y="5273949"/>
            <a:ext cx="1463040" cy="1463040"/>
          </a:xfrm>
          <a:prstGeom prst="rect">
            <a:avLst/>
          </a:prstGeom>
          <a:effectLst>
            <a:outerShdw blurRad="63500" sx="102000" sy="102000" algn="ctr" rotWithShape="0">
              <a:prstClr val="black">
                <a:alpha val="40000"/>
              </a:prstClr>
            </a:outerShdw>
          </a:effectLst>
        </p:spPr>
      </p:pic>
      <p:sp>
        <p:nvSpPr>
          <p:cNvPr id="9" name="TextBox 8"/>
          <p:cNvSpPr txBox="1"/>
          <p:nvPr/>
        </p:nvSpPr>
        <p:spPr>
          <a:xfrm>
            <a:off x="1630521" y="666884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p:cNvSpPr txBox="1"/>
          <p:nvPr/>
        </p:nvSpPr>
        <p:spPr>
          <a:xfrm>
            <a:off x="-8793" y="1703741"/>
            <a:ext cx="9144000" cy="2646878"/>
          </a:xfrm>
          <a:prstGeom prst="rect">
            <a:avLst/>
          </a:prstGeom>
          <a:noFill/>
        </p:spPr>
        <p:txBody>
          <a:bodyPr wrap="square" rtlCol="0">
            <a:spAutoFit/>
          </a:bodyPr>
          <a:lstStyle/>
          <a:p>
            <a:pPr algn="ctr"/>
            <a:r>
              <a:rPr lang="en-US" sz="8300" dirty="0">
                <a:ln>
                  <a:solidFill>
                    <a:sysClr val="windowText" lastClr="000000"/>
                  </a:solidFill>
                </a:ln>
                <a:solidFill>
                  <a:schemeClr val="bg1"/>
                </a:solidFill>
                <a:latin typeface="Georgia" panose="02040502050405020303" pitchFamily="18" charset="0"/>
              </a:rPr>
              <a:t>LEGISLATIVE</a:t>
            </a:r>
          </a:p>
          <a:p>
            <a:pPr algn="ctr"/>
            <a:r>
              <a:rPr lang="en-US" sz="8300" dirty="0">
                <a:ln>
                  <a:solidFill>
                    <a:sysClr val="windowText" lastClr="000000"/>
                  </a:solidFill>
                </a:ln>
                <a:solidFill>
                  <a:schemeClr val="bg1"/>
                </a:solidFill>
                <a:latin typeface="Georgia" panose="02040502050405020303" pitchFamily="18" charset="0"/>
              </a:rPr>
              <a:t>BRANCH</a:t>
            </a:r>
          </a:p>
        </p:txBody>
      </p:sp>
      <p:sp>
        <p:nvSpPr>
          <p:cNvPr id="11" name="TextBox 10"/>
          <p:cNvSpPr txBox="1"/>
          <p:nvPr/>
        </p:nvSpPr>
        <p:spPr>
          <a:xfrm>
            <a:off x="444969" y="780411"/>
            <a:ext cx="8254061" cy="923330"/>
          </a:xfrm>
          <a:prstGeom prst="rect">
            <a:avLst/>
          </a:prstGeom>
          <a:noFill/>
        </p:spPr>
        <p:txBody>
          <a:bodyPr wrap="square" rtlCol="0">
            <a:spAutoFit/>
          </a:bodyPr>
          <a:lstStyle/>
          <a:p>
            <a:pPr algn="ctr"/>
            <a:r>
              <a:rPr lang="en-US" sz="5400" dirty="0">
                <a:latin typeface="KG Eyes Wide Open" panose="02000506000000020004" pitchFamily="2" charset="0"/>
              </a:rPr>
              <a:t>Georgia’s Government</a:t>
            </a:r>
          </a:p>
        </p:txBody>
      </p:sp>
      <p:sp>
        <p:nvSpPr>
          <p:cNvPr id="12" name="TextBox 11"/>
          <p:cNvSpPr txBox="1"/>
          <p:nvPr/>
        </p:nvSpPr>
        <p:spPr>
          <a:xfrm>
            <a:off x="-8793" y="1703741"/>
            <a:ext cx="9144000" cy="2646878"/>
          </a:xfrm>
          <a:prstGeom prst="rect">
            <a:avLst/>
          </a:prstGeom>
          <a:noFill/>
        </p:spPr>
        <p:txBody>
          <a:bodyPr wrap="square" rtlCol="0">
            <a:spAutoFit/>
          </a:bodyPr>
          <a:lstStyle/>
          <a:p>
            <a:pPr algn="ctr"/>
            <a:r>
              <a:rPr lang="en-US" sz="8300" dirty="0">
                <a:ln w="38100">
                  <a:solidFill>
                    <a:sysClr val="windowText" lastClr="000000"/>
                  </a:solidFill>
                </a:ln>
                <a:solidFill>
                  <a:schemeClr val="bg1"/>
                </a:solidFill>
                <a:latin typeface="Georgia" panose="02040502050405020303" pitchFamily="18" charset="0"/>
              </a:rPr>
              <a:t>LEGISLATIVE</a:t>
            </a:r>
          </a:p>
          <a:p>
            <a:pPr algn="ctr"/>
            <a:r>
              <a:rPr lang="en-US" sz="8300" dirty="0">
                <a:ln w="38100">
                  <a:solidFill>
                    <a:sysClr val="windowText" lastClr="000000"/>
                  </a:solidFill>
                </a:ln>
                <a:solidFill>
                  <a:schemeClr val="bg1"/>
                </a:solidFill>
                <a:latin typeface="Georgia" panose="02040502050405020303" pitchFamily="18" charset="0"/>
              </a:rPr>
              <a:t>BRANCH</a:t>
            </a:r>
          </a:p>
        </p:txBody>
      </p:sp>
    </p:spTree>
    <p:extLst>
      <p:ext uri="{BB962C8B-B14F-4D97-AF65-F5344CB8AC3E}">
        <p14:creationId xmlns:p14="http://schemas.microsoft.com/office/powerpoint/2010/main" val="423681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7194277"/>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While many legislative powers are shared by the House and Senate, some powers are reserved for one house but not the other.</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Only the House of Representatives may introduce bills designed to raise revenue, appropriate funds, or impeach.</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Only the Senate may determine the guilt or innocence of impeached officials or approve/reject appointments by the governor.</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879726" y="61142"/>
            <a:ext cx="3384580"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Duties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0653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2000250"/>
            <a:ext cx="7048500" cy="323065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151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347043"/>
            <a:ext cx="8050235" cy="7932941"/>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The speaker of the House acts as the head of the House of Representatives.</a:t>
            </a:r>
          </a:p>
          <a:p>
            <a:pPr marL="914400" lvl="1"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Members of the House elect him/her from among their members.</a:t>
            </a:r>
          </a:p>
          <a:p>
            <a:pPr marL="457200" indent="-45720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The lieutenant governor presides over the Senate.</a:t>
            </a:r>
          </a:p>
          <a:p>
            <a:pPr marL="914400" lvl="1"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Georgians elect him/her in a statewide election by popular vote.</a:t>
            </a:r>
          </a:p>
          <a:p>
            <a:pPr marL="457200" indent="-45720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The Senate elects a president pro tempore and the House elects a speaker pro tempore to serve in place of the lieutenant governor and speaker when they are absent.</a:t>
            </a:r>
          </a:p>
          <a:p>
            <a:pPr marL="457200"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The Senate also has a </a:t>
            </a:r>
            <a:r>
              <a:rPr lang="en-US" sz="2400" i="1" dirty="0">
                <a:latin typeface="KG First Time In Forever" panose="02000506000000020003" pitchFamily="2" charset="0"/>
                <a:ea typeface="KBScaredStraight" panose="02000603000000000000" pitchFamily="2" charset="0"/>
              </a:rPr>
              <a:t>secretary of the Senate </a:t>
            </a:r>
            <a:r>
              <a:rPr lang="en-US" sz="2400" dirty="0">
                <a:latin typeface="KG First Time In Forever" panose="02000506000000020003" pitchFamily="2" charset="0"/>
                <a:ea typeface="KBScaredStraight" panose="02000603000000000000" pitchFamily="2" charset="0"/>
              </a:rPr>
              <a:t>and the House a </a:t>
            </a:r>
            <a:r>
              <a:rPr lang="en-US" sz="2400" i="1" dirty="0">
                <a:latin typeface="KG First Time In Forever" panose="02000506000000020003" pitchFamily="2" charset="0"/>
                <a:ea typeface="KBScaredStraight" panose="02000603000000000000" pitchFamily="2" charset="0"/>
              </a:rPr>
              <a:t>clerk of the House of Representatives</a:t>
            </a:r>
            <a:r>
              <a:rPr lang="en-US" sz="2400" dirty="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718333" y="-47609"/>
            <a:ext cx="5707332"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Leadership</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986316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2471"/>
            <a:ext cx="8229600" cy="617853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35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762516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Both the speaker of the House and the lieutenant governor appoint committees that focus on different issues and make recommendations about specific bills.</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committee system is an important part of the legislative process as much of the work done in Georgia’s General Assembly takes place in committees. </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Both houses use committees to study bills before they are sent to the members for debate and vote.</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498739" y="61142"/>
            <a:ext cx="6146554"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Committees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7841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75020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There are about 36 regular committees in the House of Representatives.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Each representative sits on 2-3 committees that deal with things such as public safety, education, agriculture, transportation, etc.</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There are about 26 committees in the Senate.</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Each Senator is a member of at least three committees, and the lieutenant governor chooses each committee’s chair.</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498739" y="61142"/>
            <a:ext cx="6146554"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Committees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981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83947"/>
            <a:ext cx="7315200" cy="54864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572000" y="6223406"/>
            <a:ext cx="5042647" cy="707886"/>
          </a:xfrm>
          <a:prstGeom prst="rect">
            <a:avLst/>
          </a:prstGeom>
          <a:noFill/>
        </p:spPr>
        <p:txBody>
          <a:bodyPr wrap="square" rtlCol="0">
            <a:spAutoFit/>
          </a:bodyPr>
          <a:lstStyle/>
          <a:p>
            <a:pPr algn="ctr"/>
            <a:r>
              <a:rPr lang="en-US" sz="2800" dirty="0">
                <a:solidFill>
                  <a:schemeClr val="bg1"/>
                </a:solidFill>
                <a:latin typeface="KG First Time In Forever" panose="02000506000000020003" pitchFamily="2" charset="0"/>
                <a:ea typeface="KBScaredStraight" panose="02000603000000000000" pitchFamily="2" charset="0"/>
              </a:rPr>
              <a:t>Senate Rules Committee</a:t>
            </a:r>
          </a:p>
          <a:p>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9972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13217"/>
            <a:ext cx="8050235" cy="762516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order for a bill to become a law, it must go through a specific legislative process.</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514350" indent="-514350">
              <a:buFont typeface="+mj-lt"/>
              <a:buAutoNum type="arabicPeriod"/>
            </a:pPr>
            <a:r>
              <a:rPr lang="en-US" sz="2800" b="1" dirty="0">
                <a:latin typeface="KG First Time In Forever" panose="02000506000000020003" pitchFamily="2" charset="0"/>
                <a:ea typeface="KBScaredStraight" panose="02000603000000000000" pitchFamily="2" charset="0"/>
              </a:rPr>
              <a:t>Drafting</a:t>
            </a:r>
            <a:r>
              <a:rPr lang="en-US" sz="2800" dirty="0">
                <a:latin typeface="KG First Time In Forever" panose="02000506000000020003" pitchFamily="2" charset="0"/>
                <a:ea typeface="KBScaredStraight" panose="02000603000000000000" pitchFamily="2" charset="0"/>
              </a:rPr>
              <a:t> – With the help of lawyers, legislators write the text of the bill.</a:t>
            </a:r>
          </a:p>
          <a:p>
            <a:pPr marL="514350" indent="-514350">
              <a:buFont typeface="+mj-lt"/>
              <a:buAutoNum type="arabicPeriod"/>
            </a:pPr>
            <a:endParaRPr lang="en-US" dirty="0">
              <a:latin typeface="KG First Time In Forever" panose="02000506000000020003" pitchFamily="2" charset="0"/>
              <a:ea typeface="KBScaredStraight" panose="02000603000000000000" pitchFamily="2" charset="0"/>
            </a:endParaRPr>
          </a:p>
          <a:p>
            <a:pPr marL="514350" indent="-514350">
              <a:buFont typeface="+mj-lt"/>
              <a:buAutoNum type="arabicPeriod"/>
            </a:pPr>
            <a:r>
              <a:rPr lang="en-US" sz="2800" b="1" dirty="0">
                <a:latin typeface="KG First Time In Forever" panose="02000506000000020003" pitchFamily="2" charset="0"/>
                <a:ea typeface="KBScaredStraight" panose="02000603000000000000" pitchFamily="2" charset="0"/>
              </a:rPr>
              <a:t>Introduction</a:t>
            </a:r>
            <a:r>
              <a:rPr lang="en-US" sz="2800" dirty="0">
                <a:latin typeface="KG First Time In Forever" panose="02000506000000020003" pitchFamily="2" charset="0"/>
                <a:ea typeface="KBScaredStraight" panose="02000603000000000000" pitchFamily="2" charset="0"/>
              </a:rPr>
              <a:t> – Either a senator or representative introduces the bill to the house s/he belongs to.</a:t>
            </a:r>
          </a:p>
          <a:p>
            <a:pPr marL="514350" indent="-514350">
              <a:buFont typeface="+mj-lt"/>
              <a:buAutoNum type="arabicPeriod"/>
            </a:pPr>
            <a:endParaRPr lang="en-US" dirty="0">
              <a:latin typeface="KG First Time In Forever" panose="02000506000000020003" pitchFamily="2" charset="0"/>
              <a:ea typeface="KBScaredStraight" panose="02000603000000000000" pitchFamily="2" charset="0"/>
            </a:endParaRPr>
          </a:p>
          <a:p>
            <a:pPr marL="514350" indent="-514350">
              <a:buFont typeface="+mj-lt"/>
              <a:buAutoNum type="arabicPeriod"/>
            </a:pPr>
            <a:r>
              <a:rPr lang="en-US" sz="2800" b="1" dirty="0">
                <a:latin typeface="KG First Time In Forever" panose="02000506000000020003" pitchFamily="2" charset="0"/>
                <a:ea typeface="KBScaredStraight" panose="02000603000000000000" pitchFamily="2" charset="0"/>
              </a:rPr>
              <a:t>Committee Consideration </a:t>
            </a:r>
            <a:r>
              <a:rPr lang="en-US" sz="2800" dirty="0">
                <a:latin typeface="KG First Time In Forever" panose="02000506000000020003" pitchFamily="2" charset="0"/>
                <a:ea typeface="KBScaredStraight" panose="02000603000000000000" pitchFamily="2" charset="0"/>
              </a:rPr>
              <a:t>– The committee studies the bill and decides whether or not it should become a law.</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833770" y="61142"/>
            <a:ext cx="547649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Bill to Law</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9692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8801"/>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916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05390"/>
            <a:ext cx="8229600" cy="634890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74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47219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p>
          <a:p>
            <a:r>
              <a:rPr lang="en-US" sz="3200" b="1" dirty="0">
                <a:latin typeface="KG First Time In Forever" panose="02000506000000020003" pitchFamily="2" charset="0"/>
              </a:rPr>
              <a:t>S8CG2 Analyze the role of the legislative branch in Georgia. </a:t>
            </a:r>
            <a:endParaRPr lang="en-US" sz="3200" dirty="0">
              <a:latin typeface="KG First Time In Forever" panose="02000506000000020003" pitchFamily="2" charset="0"/>
            </a:endParaRPr>
          </a:p>
          <a:p>
            <a:r>
              <a:rPr lang="en-US" sz="3200" dirty="0">
                <a:latin typeface="KG First Time In Forever" panose="02000506000000020003" pitchFamily="2" charset="0"/>
              </a:rPr>
              <a:t>a. Explain the qualifications for members of the General Assembly and its role as the law-making body of Georgia. </a:t>
            </a:r>
          </a:p>
          <a:p>
            <a:r>
              <a:rPr lang="en-US" sz="3200" dirty="0">
                <a:latin typeface="KG First Time In Forever" panose="02000506000000020003" pitchFamily="2" charset="0"/>
              </a:rPr>
              <a:t>b. Describe the purpose of the committee system within the Georgia General Assembly.</a:t>
            </a:r>
          </a:p>
          <a:p>
            <a:r>
              <a:rPr lang="en-US" sz="3200" dirty="0">
                <a:latin typeface="KG First Time In Forever" panose="02000506000000020003" pitchFamily="2" charset="0"/>
              </a:rPr>
              <a:t>c. Explain the process for making a law in Georgia</a:t>
            </a:r>
          </a:p>
          <a:p>
            <a:r>
              <a:rPr lang="en-US" sz="3200" dirty="0">
                <a:latin typeface="KG First Time In Forever" panose="02000506000000020003" pitchFamily="2" charset="0"/>
              </a:rPr>
              <a:t>d. Describe how state government is funded and how spending decisions are made.</a:t>
            </a:r>
          </a:p>
          <a:p>
            <a:pPr marL="514350" indent="-514350">
              <a:buAutoNum type="alphaLcPeriod"/>
            </a:pPr>
            <a:endParaRPr lang="en-US" sz="2800" dirty="0">
              <a:latin typeface="KG First Time In Forever" panose="02000506000000020003" pitchFamily="2"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13217"/>
            <a:ext cx="8050235" cy="7848302"/>
          </a:xfrm>
          <a:prstGeom prst="rect">
            <a:avLst/>
          </a:prstGeom>
          <a:noFill/>
        </p:spPr>
        <p:txBody>
          <a:bodyPr wrap="square" rtlCol="0">
            <a:spAutoFit/>
          </a:bodyPr>
          <a:lstStyle/>
          <a:p>
            <a:pPr lvl="1"/>
            <a:r>
              <a:rPr lang="en-US" sz="2700" b="1" dirty="0">
                <a:latin typeface="KG First Time In Forever" panose="02000506000000020003" pitchFamily="2" charset="0"/>
                <a:ea typeface="KBScaredStraight" panose="02000603000000000000" pitchFamily="2" charset="0"/>
              </a:rPr>
              <a:t>Floor Consideration </a:t>
            </a:r>
            <a:r>
              <a:rPr lang="en-US" sz="2700" dirty="0">
                <a:latin typeface="KG First Time In Forever" panose="02000506000000020003" pitchFamily="2" charset="0"/>
                <a:ea typeface="KBScaredStraight" panose="02000603000000000000" pitchFamily="2" charset="0"/>
              </a:rPr>
              <a:t>– The bill is read aloud in either the House or the Senate and members vote on the bill. If the majority votes “no”, then the bill dies. If the majority votes “yes”, then the bill goes to the other house where the process is repeated.</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lvl="1"/>
            <a:r>
              <a:rPr lang="en-US" sz="2700" b="1" dirty="0">
                <a:latin typeface="KG First Time In Forever" panose="02000506000000020003" pitchFamily="2" charset="0"/>
                <a:ea typeface="KBScaredStraight" panose="02000603000000000000" pitchFamily="2" charset="0"/>
              </a:rPr>
              <a:t>Governor Consideration </a:t>
            </a:r>
            <a:r>
              <a:rPr lang="en-US" sz="2700" dirty="0">
                <a:latin typeface="KG First Time In Forever" panose="02000506000000020003" pitchFamily="2" charset="0"/>
                <a:ea typeface="KBScaredStraight" panose="02000603000000000000" pitchFamily="2" charset="0"/>
              </a:rPr>
              <a:t>– A bill that passes both houses is sent to the governor. The governor can sign the bill and it becomes a law, or veto the bill. It then goes back to the General Assembly for reconsideration. They can override the governor’s veto with a two-thirds vote in both houses.</a:t>
            </a:r>
          </a:p>
          <a:p>
            <a:pPr marL="457200" indent="-4572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endParaRPr lang="en-US" sz="2700" dirty="0"/>
          </a:p>
        </p:txBody>
      </p:sp>
      <p:sp>
        <p:nvSpPr>
          <p:cNvPr id="6" name="Rectangle 5"/>
          <p:cNvSpPr/>
          <p:nvPr/>
        </p:nvSpPr>
        <p:spPr>
          <a:xfrm>
            <a:off x="1833770" y="61142"/>
            <a:ext cx="547649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Bill to Law</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3" name="TextBox 2"/>
          <p:cNvSpPr txBox="1"/>
          <p:nvPr/>
        </p:nvSpPr>
        <p:spPr>
          <a:xfrm>
            <a:off x="495886" y="1331259"/>
            <a:ext cx="552985" cy="507831"/>
          </a:xfrm>
          <a:prstGeom prst="rect">
            <a:avLst/>
          </a:prstGeom>
          <a:noFill/>
        </p:spPr>
        <p:txBody>
          <a:bodyPr wrap="square" rtlCol="0">
            <a:spAutoFit/>
          </a:bodyPr>
          <a:lstStyle/>
          <a:p>
            <a:r>
              <a:rPr lang="en-US" sz="2700" b="1" dirty="0">
                <a:latin typeface="KG First Time In Forever" panose="02000506000000020003" pitchFamily="2" charset="0"/>
              </a:rPr>
              <a:t>4</a:t>
            </a:r>
            <a:r>
              <a:rPr lang="en-US" b="1" dirty="0"/>
              <a:t>.</a:t>
            </a:r>
          </a:p>
        </p:txBody>
      </p:sp>
      <p:sp>
        <p:nvSpPr>
          <p:cNvPr id="9" name="TextBox 8"/>
          <p:cNvSpPr txBox="1"/>
          <p:nvPr/>
        </p:nvSpPr>
        <p:spPr>
          <a:xfrm>
            <a:off x="546882" y="4066598"/>
            <a:ext cx="552985" cy="507831"/>
          </a:xfrm>
          <a:prstGeom prst="rect">
            <a:avLst/>
          </a:prstGeom>
          <a:noFill/>
        </p:spPr>
        <p:txBody>
          <a:bodyPr wrap="square" rtlCol="0">
            <a:spAutoFit/>
          </a:bodyPr>
          <a:lstStyle/>
          <a:p>
            <a:r>
              <a:rPr lang="en-US" sz="2700" b="1" dirty="0">
                <a:latin typeface="KG First Time In Forever" panose="02000506000000020003" pitchFamily="2" charset="0"/>
              </a:rPr>
              <a:t>5</a:t>
            </a:r>
            <a:r>
              <a:rPr lang="en-US" b="1" dirty="0"/>
              <a:t>.</a:t>
            </a:r>
          </a:p>
        </p:txBody>
      </p:sp>
    </p:spTree>
    <p:extLst>
      <p:ext uri="{BB962C8B-B14F-4D97-AF65-F5344CB8AC3E}">
        <p14:creationId xmlns:p14="http://schemas.microsoft.com/office/powerpoint/2010/main" val="211182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647"/>
          <a:stretch/>
        </p:blipFill>
        <p:spPr>
          <a:xfrm>
            <a:off x="914400" y="1177066"/>
            <a:ext cx="7315200" cy="450386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1472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685800"/>
            <a:ext cx="836022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4472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43089"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Rectangle 5"/>
          <p:cNvSpPr/>
          <p:nvPr/>
        </p:nvSpPr>
        <p:spPr>
          <a:xfrm>
            <a:off x="538546" y="61142"/>
            <a:ext cx="8066952" cy="1115690"/>
          </a:xfrm>
          <a:prstGeom prst="rect">
            <a:avLst/>
          </a:prstGeom>
          <a:noFill/>
        </p:spPr>
        <p:txBody>
          <a:bodyPr wrap="none" lIns="68580" tIns="34290" rIns="68580" bIns="34290">
            <a:spAutoFit/>
          </a:bodyPr>
          <a:lstStyle/>
          <a:p>
            <a:pPr algn="ctr"/>
            <a:r>
              <a:rPr lang="en-US" sz="6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Funding &amp; Spending</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p:cNvSpPr txBox="1"/>
          <p:nvPr/>
        </p:nvSpPr>
        <p:spPr>
          <a:xfrm>
            <a:off x="580294" y="1447688"/>
            <a:ext cx="8050235" cy="7502054"/>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order for the state government to function effectively, the government must generate revenue (money) to operate and meet the needs of citizens.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General Assembly determines the types of revenue sources and the terms by which </a:t>
            </a:r>
            <a:r>
              <a:rPr lang="en-US" sz="2800">
                <a:latin typeface="KG First Time In Forever" panose="02000506000000020003" pitchFamily="2" charset="0"/>
                <a:ea typeface="KBScaredStraight" panose="02000603000000000000" pitchFamily="2" charset="0"/>
              </a:rPr>
              <a:t>they will be used.</a:t>
            </a: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Department of Revenue, and agency of the state government, is given the responsibility of collecting and giving out money generated by the state. </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Georgia’s government collects tax and non-tax revenues</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Tree>
    <p:extLst>
      <p:ext uri="{BB962C8B-B14F-4D97-AF65-F5344CB8AC3E}">
        <p14:creationId xmlns:p14="http://schemas.microsoft.com/office/powerpoint/2010/main" val="295414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43089"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Rectangle 5"/>
          <p:cNvSpPr/>
          <p:nvPr/>
        </p:nvSpPr>
        <p:spPr>
          <a:xfrm>
            <a:off x="538545" y="61142"/>
            <a:ext cx="8066953" cy="1115690"/>
          </a:xfrm>
          <a:prstGeom prst="rect">
            <a:avLst/>
          </a:prstGeom>
          <a:noFill/>
        </p:spPr>
        <p:txBody>
          <a:bodyPr wrap="none" lIns="68580" tIns="34290" rIns="68580" bIns="34290">
            <a:spAutoFit/>
          </a:bodyPr>
          <a:lstStyle/>
          <a:p>
            <a:pPr algn="ctr"/>
            <a:r>
              <a:rPr lang="en-US" sz="6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Funding &amp; Spending</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graphicFrame>
        <p:nvGraphicFramePr>
          <p:cNvPr id="2" name="Table 1"/>
          <p:cNvGraphicFramePr>
            <a:graphicFrameLocks noGrp="1"/>
          </p:cNvGraphicFramePr>
          <p:nvPr>
            <p:extLst>
              <p:ext uri="{D42A27DB-BD31-4B8C-83A1-F6EECF244321}">
                <p14:modId xmlns:p14="http://schemas.microsoft.com/office/powerpoint/2010/main" val="4149632827"/>
              </p:ext>
            </p:extLst>
          </p:nvPr>
        </p:nvGraphicFramePr>
        <p:xfrm>
          <a:off x="930726" y="1396999"/>
          <a:ext cx="7396844" cy="4922157"/>
        </p:xfrm>
        <a:graphic>
          <a:graphicData uri="http://schemas.openxmlformats.org/drawingml/2006/table">
            <a:tbl>
              <a:tblPr firstRow="1" bandRow="1">
                <a:tableStyleId>{5C22544A-7EE6-4342-B048-85BDC9FD1C3A}</a:tableStyleId>
              </a:tblPr>
              <a:tblGrid>
                <a:gridCol w="3698422">
                  <a:extLst>
                    <a:ext uri="{9D8B030D-6E8A-4147-A177-3AD203B41FA5}">
                      <a16:colId xmlns:a16="http://schemas.microsoft.com/office/drawing/2014/main" val="641361982"/>
                    </a:ext>
                  </a:extLst>
                </a:gridCol>
                <a:gridCol w="3698422">
                  <a:extLst>
                    <a:ext uri="{9D8B030D-6E8A-4147-A177-3AD203B41FA5}">
                      <a16:colId xmlns:a16="http://schemas.microsoft.com/office/drawing/2014/main" val="3121400125"/>
                    </a:ext>
                  </a:extLst>
                </a:gridCol>
              </a:tblGrid>
              <a:tr h="766136">
                <a:tc>
                  <a:txBody>
                    <a:bodyPr/>
                    <a:lstStyle/>
                    <a:p>
                      <a:pPr algn="ctr"/>
                      <a:r>
                        <a:rPr lang="en-US" sz="2800" dirty="0"/>
                        <a:t>Tax Revenues</a:t>
                      </a:r>
                    </a:p>
                  </a:txBody>
                  <a:tcPr/>
                </a:tc>
                <a:tc>
                  <a:txBody>
                    <a:bodyPr/>
                    <a:lstStyle/>
                    <a:p>
                      <a:pPr algn="ctr"/>
                      <a:r>
                        <a:rPr lang="en-US" sz="2800" dirty="0"/>
                        <a:t>Non-Tax</a:t>
                      </a:r>
                      <a:r>
                        <a:rPr lang="en-US" sz="2800" baseline="0" dirty="0"/>
                        <a:t> Revenues</a:t>
                      </a:r>
                      <a:endParaRPr lang="en-US" sz="2800" dirty="0"/>
                    </a:p>
                  </a:txBody>
                  <a:tcPr/>
                </a:tc>
                <a:extLst>
                  <a:ext uri="{0D108BD9-81ED-4DB2-BD59-A6C34878D82A}">
                    <a16:rowId xmlns:a16="http://schemas.microsoft.com/office/drawing/2014/main" val="4061624242"/>
                  </a:ext>
                </a:extLst>
              </a:tr>
              <a:tr h="4156021">
                <a:tc>
                  <a:txBody>
                    <a:bodyPr/>
                    <a:lstStyle/>
                    <a:p>
                      <a:r>
                        <a:rPr lang="en-US" sz="2600" dirty="0"/>
                        <a:t>Individual Income Taxes</a:t>
                      </a:r>
                    </a:p>
                    <a:p>
                      <a:r>
                        <a:rPr lang="en-US" sz="2600" dirty="0"/>
                        <a:t>Corporate Income Taxes</a:t>
                      </a:r>
                    </a:p>
                    <a:p>
                      <a:r>
                        <a:rPr lang="en-US" sz="2600" dirty="0"/>
                        <a:t>Insurance Premium Taxes</a:t>
                      </a:r>
                    </a:p>
                    <a:p>
                      <a:r>
                        <a:rPr lang="en-US" sz="2600" dirty="0"/>
                        <a:t>General</a:t>
                      </a:r>
                      <a:r>
                        <a:rPr lang="en-US" sz="2600" baseline="0" dirty="0"/>
                        <a:t> Sales Taxes</a:t>
                      </a:r>
                    </a:p>
                    <a:p>
                      <a:r>
                        <a:rPr lang="en-US" sz="2600" baseline="0" dirty="0"/>
                        <a:t>Property Taxes</a:t>
                      </a:r>
                    </a:p>
                    <a:p>
                      <a:r>
                        <a:rPr lang="en-US" sz="2600" baseline="0" dirty="0"/>
                        <a:t>Excise Taxes</a:t>
                      </a:r>
                    </a:p>
                    <a:p>
                      <a:r>
                        <a:rPr lang="en-US" sz="2600" baseline="0" dirty="0"/>
                        <a:t>Estate (Inheritance) taxes</a:t>
                      </a:r>
                      <a:endParaRPr lang="en-US" sz="2600" dirty="0"/>
                    </a:p>
                  </a:txBody>
                  <a:tcPr/>
                </a:tc>
                <a:tc>
                  <a:txBody>
                    <a:bodyPr/>
                    <a:lstStyle/>
                    <a:p>
                      <a:r>
                        <a:rPr lang="en-US" sz="2600" dirty="0"/>
                        <a:t>Fees</a:t>
                      </a:r>
                    </a:p>
                    <a:p>
                      <a:r>
                        <a:rPr lang="en-US" sz="2600" dirty="0"/>
                        <a:t>The State Lottery</a:t>
                      </a:r>
                    </a:p>
                    <a:p>
                      <a:r>
                        <a:rPr lang="en-US" sz="2600" dirty="0"/>
                        <a:t>Settlement Programs</a:t>
                      </a:r>
                    </a:p>
                  </a:txBody>
                  <a:tcPr/>
                </a:tc>
                <a:extLst>
                  <a:ext uri="{0D108BD9-81ED-4DB2-BD59-A6C34878D82A}">
                    <a16:rowId xmlns:a16="http://schemas.microsoft.com/office/drawing/2014/main" val="1843081371"/>
                  </a:ext>
                </a:extLst>
              </a:tr>
            </a:tbl>
          </a:graphicData>
        </a:graphic>
      </p:graphicFrame>
    </p:spTree>
    <p:extLst>
      <p:ext uri="{BB962C8B-B14F-4D97-AF65-F5344CB8AC3E}">
        <p14:creationId xmlns:p14="http://schemas.microsoft.com/office/powerpoint/2010/main" val="383685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6363280"/>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 legislative branch is the one that makes the laws, and according to separation of powers, no other branch has the right to make Georgia’s laws.</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In Georgia, the General Assembly acts as the state’s legislative branch of government.</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It consists of two houses: the House of Representatives and the Senate.</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Under Georgia’s Constitution, the House must have at least 180 members and the Senate must have at least 56.</a:t>
            </a: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976422" y="61142"/>
            <a:ext cx="5191165"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Legislature</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0529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1937"/>
            <a:ext cx="8229600" cy="6334125"/>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872753" y="356066"/>
            <a:ext cx="5042647" cy="1015663"/>
          </a:xfrm>
          <a:prstGeom prst="rect">
            <a:avLst/>
          </a:prstGeom>
          <a:noFill/>
        </p:spPr>
        <p:txBody>
          <a:bodyPr wrap="square" rtlCol="0">
            <a:spAutoFit/>
          </a:bodyPr>
          <a:lstStyle/>
          <a:p>
            <a:pPr algn="ctr"/>
            <a:r>
              <a:rPr lang="en-US" sz="2400" dirty="0">
                <a:latin typeface="KG First Time In Forever" panose="02000506000000020003" pitchFamily="2" charset="0"/>
                <a:ea typeface="KBScaredStraight" panose="02000603000000000000" pitchFamily="2" charset="0"/>
              </a:rPr>
              <a:t>Georgia State Capitol – Atlanta</a:t>
            </a:r>
          </a:p>
          <a:p>
            <a:pPr algn="ctr"/>
            <a:r>
              <a:rPr lang="en-US" sz="2400" dirty="0">
                <a:latin typeface="KG First Time In Forever" panose="02000506000000020003" pitchFamily="2" charset="0"/>
                <a:ea typeface="KBScaredStraight" panose="02000603000000000000" pitchFamily="2" charset="0"/>
              </a:rPr>
              <a:t>Home of General Assembly </a:t>
            </a:r>
          </a:p>
          <a:p>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2089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858" y="1143000"/>
            <a:ext cx="457200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715" y="253493"/>
            <a:ext cx="3842754"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27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6363280"/>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In order to serve in the General Assembly, individuals must meet certain qualifications.</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Qualifications for legislators in both Houses include US citizenship, Georgia citizenship for at least two years, and legal residence in their districts for at least one year.</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Senators must be at least 25 years old and representatives must be 21.</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Someone who is currently serving in the military is not allowed to be either a senator or representative.</a:t>
            </a: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344844" y="61142"/>
            <a:ext cx="6454331"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Qualifications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10238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6178614"/>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Members of both houses of the General Assembly serve two-year terms with no limit on consecutive terms.</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General Assembly members are elected in general elections in their local districts.</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entire membership of each body is elected at the same time and elections occur in even numbered years.</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766165" y="61142"/>
            <a:ext cx="7611699"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Terms &amp; Elections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4377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5E5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80294" y="1447688"/>
            <a:ext cx="8050235" cy="6578724"/>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legislative session begins on the second Monday in January and lasts for 40 days.</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For the rest of their two-year terms, the duties of senators and representatives take place in special sessions and committees. </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Members work on making laws to ensure the welfare of citizens, proposing Georgia’s budget, and amending the constitution.</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879726" y="61142"/>
            <a:ext cx="3384580"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chemeClr val="bg1"/>
                </a:solidFill>
                <a:effectLst>
                  <a:glow rad="63500">
                    <a:srgbClr val="1E2A5C"/>
                  </a:glow>
                  <a:outerShdw blurRad="50800" dist="38100" dir="2700000" algn="tl" rotWithShape="0">
                    <a:prstClr val="black">
                      <a:alpha val="40000"/>
                    </a:prstClr>
                  </a:outerShdw>
                </a:effectLst>
                <a:latin typeface="Georgia" panose="02040502050405020303" pitchFamily="18" charset="0"/>
              </a:rPr>
              <a:t>Duties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254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E2A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0313"/>
            <a:ext cx="8229600" cy="5497373"/>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825404" y="6248315"/>
            <a:ext cx="5042647" cy="707886"/>
          </a:xfrm>
          <a:prstGeom prst="rect">
            <a:avLst/>
          </a:prstGeom>
          <a:noFill/>
        </p:spPr>
        <p:txBody>
          <a:bodyPr wrap="square" rtlCol="0">
            <a:spAutoFit/>
          </a:bodyPr>
          <a:lstStyle/>
          <a:p>
            <a:pPr algn="ctr"/>
            <a:r>
              <a:rPr lang="en-US" sz="2800" dirty="0">
                <a:solidFill>
                  <a:schemeClr val="bg1"/>
                </a:solidFill>
                <a:latin typeface="KG First Time In Forever" panose="02000506000000020003" pitchFamily="2" charset="0"/>
                <a:ea typeface="KBScaredStraight" panose="02000603000000000000" pitchFamily="2" charset="0"/>
              </a:rPr>
              <a:t>Georgia Senators</a:t>
            </a:r>
          </a:p>
          <a:p>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853759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3944</TotalTime>
  <Words>1052</Words>
  <Application>Microsoft Office PowerPoint</Application>
  <PresentationFormat>On-screen Show (4:3)</PresentationFormat>
  <Paragraphs>176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Georgia</vt:lpstr>
      <vt:lpstr>KBScaredStraight</vt:lpstr>
      <vt:lpstr>KG Eyes Wide Open</vt:lpstr>
      <vt:lpstr>KG First Time In Forever</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Regel Jackson</cp:lastModifiedBy>
  <cp:revision>126</cp:revision>
  <dcterms:created xsi:type="dcterms:W3CDTF">2014-12-29T15:18:45Z</dcterms:created>
  <dcterms:modified xsi:type="dcterms:W3CDTF">2020-03-18T23:40:58Z</dcterms:modified>
</cp:coreProperties>
</file>