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809" r:id="rId2"/>
    <p:sldId id="258" r:id="rId3"/>
    <p:sldId id="789" r:id="rId4"/>
    <p:sldId id="790" r:id="rId5"/>
    <p:sldId id="791" r:id="rId6"/>
    <p:sldId id="792" r:id="rId7"/>
    <p:sldId id="793" r:id="rId8"/>
    <p:sldId id="794" r:id="rId9"/>
    <p:sldId id="795" r:id="rId10"/>
    <p:sldId id="796" r:id="rId11"/>
    <p:sldId id="799" r:id="rId12"/>
    <p:sldId id="797" r:id="rId13"/>
    <p:sldId id="800" r:id="rId14"/>
    <p:sldId id="798" r:id="rId15"/>
    <p:sldId id="807" r:id="rId16"/>
    <p:sldId id="802" r:id="rId17"/>
    <p:sldId id="803" r:id="rId18"/>
    <p:sldId id="801" r:id="rId19"/>
    <p:sldId id="805" r:id="rId20"/>
    <p:sldId id="804" r:id="rId21"/>
    <p:sldId id="80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7C4"/>
    <a:srgbClr val="349DA0"/>
    <a:srgbClr val="E8CB43"/>
    <a:srgbClr val="DA4644"/>
    <a:srgbClr val="B6DEDD"/>
    <a:srgbClr val="00B390"/>
    <a:srgbClr val="D6E377"/>
    <a:srgbClr val="01D2AA"/>
    <a:srgbClr val="02D2AB"/>
    <a:srgbClr val="0694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4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2409D-2890-42F3-89CC-718630110551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A5C77-244B-40E9-94D6-592AFCAA5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5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7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0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0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4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7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7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7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4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1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9B592-18EA-4809-B035-D4E47DD84993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3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39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rgbClr val="E8CB43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8" y="-228600"/>
            <a:ext cx="7315200" cy="7315200"/>
          </a:xfrm>
          <a:prstGeom prst="ellipse">
            <a:avLst/>
          </a:prstGeom>
          <a:solidFill>
            <a:srgbClr val="8FC7C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7102" y="887135"/>
            <a:ext cx="6170022" cy="40934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349DA0"/>
                </a:solidFill>
                <a:effectLst>
                  <a:glow rad="139700">
                    <a:srgbClr val="E8CB4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Jimmy</a:t>
            </a:r>
          </a:p>
          <a:p>
            <a:pPr algn="ctr"/>
            <a:r>
              <a:rPr lang="en-US" sz="130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349DA0"/>
                </a:solidFill>
                <a:effectLst>
                  <a:glow rad="139700">
                    <a:srgbClr val="E8CB4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Carter</a:t>
            </a:r>
            <a:endParaRPr lang="en-US" sz="13000" b="1" cap="none" spc="0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349DA0"/>
              </a:solidFill>
              <a:effectLst>
                <a:glow rad="139700">
                  <a:srgbClr val="E8CB4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015" y="60200"/>
            <a:ext cx="1068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SS8H12b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992" y="4962349"/>
            <a:ext cx="10686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19050">
                  <a:noFill/>
                </a:ln>
                <a:effectLst/>
                <a:latin typeface="KG Eyes Wide Open" panose="02000506000000020004" pitchFamily="2" charset="0"/>
              </a:rPr>
              <a:t>Senator, Governor,</a:t>
            </a:r>
          </a:p>
          <a:p>
            <a:pPr algn="ctr"/>
            <a:r>
              <a:rPr lang="en-US" sz="5400" dirty="0" smtClean="0">
                <a:ln w="19050">
                  <a:noFill/>
                </a:ln>
                <a:effectLst/>
                <a:latin typeface="KG Eyes Wide Open" panose="02000506000000020004" pitchFamily="2" charset="0"/>
              </a:rPr>
              <a:t>&amp; President</a:t>
            </a:r>
            <a:endParaRPr lang="en-US" sz="5400" dirty="0">
              <a:ln w="19050">
                <a:noFill/>
              </a:ln>
              <a:effectLst/>
              <a:latin typeface="KG Eyes Wide Open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E8CB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FC7C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2774" y="36185"/>
            <a:ext cx="111187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349DA0"/>
                </a:solidFill>
                <a:effectLst>
                  <a:glow rad="101600">
                    <a:srgbClr val="E8CB4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Camp David Accords</a:t>
            </a:r>
            <a:endParaRPr lang="en-US" sz="80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349DA0"/>
              </a:solidFill>
              <a:effectLst>
                <a:glow rad="101600">
                  <a:srgbClr val="E8CB4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181" y="1395809"/>
            <a:ext cx="1020742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For centuries, Arabs and Jews have fought over land in the Middle East.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 Carter invited Egypt’s president and Israel’s prime minister to Camp David (the president’s personal retreat) to try to work out a peace agreement.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 September 17, 1978, the leaders negotiated a peace treaty and signed the Camp David Accords.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Many saw this as a diplomatic miracle and Carter was given credit for his role in negotiating the agreement.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8FC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34239"/>
            <a:ext cx="40077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 17th September 1978, Sadat and Begin signed a document entitled "The Framework for Peace in the Middle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East”, also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known as the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Camp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David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Accords. </a:t>
            </a: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32" y="671487"/>
            <a:ext cx="7909721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41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E8CB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FC7C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0769" y="36185"/>
            <a:ext cx="47227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349DA0"/>
                </a:solidFill>
                <a:effectLst>
                  <a:glow rad="101600">
                    <a:srgbClr val="E8CB4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Soviets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349DA0"/>
              </a:solidFill>
              <a:effectLst>
                <a:glow rad="101600">
                  <a:srgbClr val="E8CB4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181" y="1425053"/>
            <a:ext cx="10207427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After Carter exercised his foreign policy in the Middle East, he established the SALT II nuclear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limitation treaty with the Soviet Union which limited the number of nuclear weapons held by the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US and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USSR.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Not long after agreeing to the terms, the Soviets ignored the agreement and invaded Afghanistan.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 Carter responded with a grain embargo and a boycott of the 1980 Olympic Games in Moscow; however, many Americans questioned whether he was capable of being tough enough with the Soviets.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6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8FC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4195" y="2168192"/>
            <a:ext cx="38778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Carter &amp; Brezhnev sign SALT II - 1979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5" y="715937"/>
            <a:ext cx="8001000" cy="53975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5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E8CB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FC7C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6590" y="36185"/>
            <a:ext cx="104711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349DA0"/>
                </a:solidFill>
                <a:effectLst>
                  <a:glow rad="101600">
                    <a:srgbClr val="E8CB4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Iran Hostage Crisis</a:t>
            </a:r>
            <a:endParaRPr lang="en-US" sz="80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349DA0"/>
              </a:solidFill>
              <a:effectLst>
                <a:glow rad="101600">
                  <a:srgbClr val="E8CB4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181" y="1425053"/>
            <a:ext cx="1020742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Even more damaging for Carter’s presidency was the Iran Hostage Crisis.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1979, Iranian students captured the US embassy in Tehran and took those inside hostage.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students were angry at Carter for allowing Iran’s former leader to enter the US for medical treatment.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demanded the Shah be returned to Iran in exchange for the hostages.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81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8FC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9618" y="486583"/>
            <a:ext cx="64286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Iranian students storm</a:t>
            </a:r>
          </a:p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US embassy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0" y="671487"/>
            <a:ext cx="490347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618" y="2052342"/>
            <a:ext cx="6428650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274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E8CB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FC7C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6590" y="36185"/>
            <a:ext cx="104711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349DA0"/>
                </a:solidFill>
                <a:effectLst>
                  <a:glow rad="101600">
                    <a:srgbClr val="E8CB4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Iran Hostage Crisis</a:t>
            </a:r>
            <a:endParaRPr lang="en-US" sz="80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349DA0"/>
              </a:solidFill>
              <a:effectLst>
                <a:glow rad="101600">
                  <a:srgbClr val="E8CB4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181" y="1425053"/>
            <a:ext cx="10207427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Carter refused the exchange and the crisis continued.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Five months later, Carter authorized a rescue attempt that failed when a military helicopter crashed  into a transport plane, killing several US soldiers.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Americans were angry and blamed President Carter for not taking better control of the event.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When Carter lost the 1980 election, the Iranians agreed to let the hostages go.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8FC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4195" y="2168192"/>
            <a:ext cx="387780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52 hostages were released within hours of Carter leaving office.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6" y="671487"/>
            <a:ext cx="8227508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645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E8CB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FC7C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23636" y="43341"/>
            <a:ext cx="956063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349DA0"/>
                </a:solidFill>
                <a:effectLst>
                  <a:glow rad="101600">
                    <a:srgbClr val="E8CB4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Post-Presidency</a:t>
            </a:r>
            <a:endParaRPr lang="en-US" sz="88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349DA0"/>
              </a:solidFill>
              <a:effectLst>
                <a:glow rad="101600">
                  <a:srgbClr val="E8CB4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181" y="1425053"/>
            <a:ext cx="10207427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While his approval ratings may not have been high as president, Carter has become one of the most admired ex-presidents in history.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Carter has worked to promote democracy and human rights around the world, and has often been called on to represent the US in diplomatic efforts.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built the Carter Center in Atlanta in 1982, and it works to fight diseases and starvation throughout the world.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Center has also monitored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over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80 elections in 34 countries to ensure fair and balanced results and provided additional assistance to the democratic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process.</a:t>
            </a:r>
            <a:endParaRPr lang="en-US" sz="24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5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8FC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60" y="214287"/>
            <a:ext cx="9614263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25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08" y="-14270"/>
            <a:ext cx="11211950" cy="5930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Georgia" panose="02040502050405020303" pitchFamily="18" charset="0"/>
              </a:rPr>
              <a:t>Standards</a:t>
            </a:r>
            <a:endParaRPr lang="en-US" sz="3200" b="1" dirty="0" smtClean="0">
              <a:latin typeface="Georgia" panose="02040502050405020303" pitchFamily="18" charset="0"/>
              <a:ea typeface="KBScaredStraight" panose="02000603000000000000" pitchFamily="2" charset="0"/>
            </a:endParaRPr>
          </a:p>
          <a:p>
            <a:r>
              <a:rPr lang="en-US" sz="36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SS8H12 The student will explain the importance of developments in Georgia since the late 20</a:t>
            </a:r>
            <a:r>
              <a:rPr lang="en-US" sz="3600" b="1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36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 century.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Describe the Role of Jimmy Carter in Georgia as state governor, president, and past president. </a:t>
            </a: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E8CB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FC7C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50814" y="36185"/>
            <a:ext cx="708270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349DA0"/>
                </a:solidFill>
                <a:effectLst>
                  <a:glow rad="101600">
                    <a:srgbClr val="E8CB4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Nobel Prize</a:t>
            </a:r>
            <a:endParaRPr lang="en-US" sz="88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349DA0"/>
              </a:solidFill>
              <a:effectLst>
                <a:glow rad="101600">
                  <a:srgbClr val="E8CB4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181" y="1425053"/>
            <a:ext cx="102074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For his dedication to humanitarian efforts and ending international conflict, Carter was awarded the Nobel Peace Prize in 2002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award is given to the person whose work has most benefited mankind.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8FC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32979" y="2414413"/>
            <a:ext cx="38778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Jimmy Carter receives Nobel Peace Prize.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5" y="671487"/>
            <a:ext cx="7719934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6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E8CB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FC7C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20438" y="36185"/>
            <a:ext cx="63434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349DA0"/>
                </a:solidFill>
                <a:effectLst>
                  <a:glow rad="101600">
                    <a:srgbClr val="E8CB4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Early Life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349DA0"/>
              </a:solidFill>
              <a:effectLst>
                <a:glow rad="101600">
                  <a:srgbClr val="E8CB4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181" y="1642031"/>
            <a:ext cx="658318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James Earl Carter, Jr. was born on October 1, 1924 in Plains, Georgia.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Carter had a military career in the Navy, but returned home to Plains after his father passed away.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Jimmy, his wife Rosalynn, and their four kids managed the family peanut farm.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392" y="1522984"/>
            <a:ext cx="3684460" cy="466387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62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E8CB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30523" y="45667"/>
            <a:ext cx="10203543" cy="6858000"/>
          </a:xfrm>
          <a:prstGeom prst="rect">
            <a:avLst/>
          </a:prstGeom>
          <a:solidFill>
            <a:srgbClr val="8FC7C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1530" y="36185"/>
            <a:ext cx="51812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349DA0"/>
                </a:solidFill>
                <a:effectLst>
                  <a:glow rad="101600">
                    <a:srgbClr val="E8CB4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Senator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349DA0"/>
              </a:solidFill>
              <a:effectLst>
                <a:glow rad="101600">
                  <a:srgbClr val="E8CB4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Carter began his political career in 1962 when he won the state senate position for the 14</a:t>
            </a:r>
            <a:r>
              <a:rPr lang="en-US" sz="3200" baseline="300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District of Georgia.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served two terms in the State Senate and promoted the need for reorganizing Georgia’s system while in office.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3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E8CB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FC7C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55710" y="36185"/>
            <a:ext cx="62728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349DA0"/>
                </a:solidFill>
                <a:effectLst>
                  <a:glow rad="101600">
                    <a:srgbClr val="E8CB4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Governor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349DA0"/>
              </a:solidFill>
              <a:effectLst>
                <a:glow rad="101600">
                  <a:srgbClr val="E8CB4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1970, Jimmy Carter won the governor’s race and quickly began to create a “new Georgia”.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his inaugural address, he informed Georgians that it was time for segregation to end.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Carter favored integration and often butted heads with his lieutenant governor, Lester Maddox, over promoting civil rights.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79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8FC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0793" y="1271585"/>
            <a:ext cx="578692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his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inaugural speech, Carter stated, “No poor, rural, weak, or black person should ever have to bear the additional burden of being deprived of the opportunity of an education, a job, or simple justice.”</a:t>
            </a: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58" y="223542"/>
            <a:ext cx="5008033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68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E8CB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FC7C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55710" y="36185"/>
            <a:ext cx="62728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349DA0"/>
                </a:solidFill>
                <a:effectLst>
                  <a:glow rad="101600">
                    <a:srgbClr val="E8CB4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Governor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349DA0"/>
              </a:solidFill>
              <a:effectLst>
                <a:glow rad="101600">
                  <a:srgbClr val="E8CB4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Carter used his four years in office to 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restructure 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entire state government and completely 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change 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format of the state 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budget.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also pushed for reforms of Georgia’s education, mental health, and criminal justice systems.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Carter also favored business and industrial growth in Georgia.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6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4"/>
            <a:ext cx="10668000" cy="6858000"/>
          </a:xfrm>
          <a:prstGeom prst="rect">
            <a:avLst/>
          </a:prstGeom>
          <a:solidFill>
            <a:srgbClr val="E8CB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02181" y="43341"/>
            <a:ext cx="10203543" cy="6858000"/>
          </a:xfrm>
          <a:prstGeom prst="rect">
            <a:avLst/>
          </a:prstGeom>
          <a:solidFill>
            <a:srgbClr val="8FC7C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27371" y="36185"/>
            <a:ext cx="63295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349DA0"/>
                </a:solidFill>
                <a:effectLst>
                  <a:glow rad="101600">
                    <a:srgbClr val="E8CB43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President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349DA0"/>
              </a:solidFill>
              <a:effectLst>
                <a:glow rad="101600">
                  <a:srgbClr val="E8CB43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96" y="1642030"/>
            <a:ext cx="102074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the 1976 election, Carter defeated incumbent Republican President Gerald Ford to become the 39</a:t>
            </a:r>
            <a:r>
              <a:rPr lang="en-US" sz="3200" baseline="300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president of the United States.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 Carter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served from 1977 to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1981 and created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several new programs and departments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that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are still a fundamental part of the federal government today.</a:t>
            </a: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67" y="6657820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4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8FC7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3238" y="2168192"/>
            <a:ext cx="467029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 inauguration day, President Carter and his family walk down Pennsylvania Avenue.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31" y="671487"/>
            <a:ext cx="714375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491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21163</TotalTime>
  <Words>963</Words>
  <Application>Microsoft Office PowerPoint</Application>
  <PresentationFormat>Widescreen</PresentationFormat>
  <Paragraphs>138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Georgia</vt:lpstr>
      <vt:lpstr>KBScaredStraight</vt:lpstr>
      <vt:lpstr>KG Eyes Wide Open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Regel Jackson</cp:lastModifiedBy>
  <cp:revision>439</cp:revision>
  <dcterms:created xsi:type="dcterms:W3CDTF">2014-07-30T01:34:37Z</dcterms:created>
  <dcterms:modified xsi:type="dcterms:W3CDTF">2018-03-05T14:10:15Z</dcterms:modified>
</cp:coreProperties>
</file>