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345" r:id="rId2"/>
    <p:sldId id="326" r:id="rId3"/>
    <p:sldId id="347" r:id="rId4"/>
    <p:sldId id="453" r:id="rId5"/>
    <p:sldId id="402" r:id="rId6"/>
    <p:sldId id="403" r:id="rId7"/>
    <p:sldId id="404" r:id="rId8"/>
    <p:sldId id="405" r:id="rId9"/>
    <p:sldId id="414" r:id="rId10"/>
    <p:sldId id="415" r:id="rId11"/>
    <p:sldId id="418" r:id="rId12"/>
    <p:sldId id="450" r:id="rId13"/>
    <p:sldId id="434" r:id="rId14"/>
    <p:sldId id="451" r:id="rId15"/>
    <p:sldId id="435" r:id="rId16"/>
    <p:sldId id="437" r:id="rId17"/>
    <p:sldId id="449" r:id="rId18"/>
    <p:sldId id="438" r:id="rId19"/>
    <p:sldId id="439" r:id="rId20"/>
    <p:sldId id="440" r:id="rId21"/>
    <p:sldId id="447" r:id="rId22"/>
    <p:sldId id="420" r:id="rId23"/>
    <p:sldId id="446" r:id="rId24"/>
    <p:sldId id="441" r:id="rId25"/>
    <p:sldId id="448" r:id="rId26"/>
    <p:sldId id="422" r:id="rId27"/>
    <p:sldId id="348" r:id="rId28"/>
    <p:sldId id="432" r:id="rId29"/>
    <p:sldId id="444" r:id="rId30"/>
    <p:sldId id="433" r:id="rId31"/>
    <p:sldId id="472" r:id="rId32"/>
    <p:sldId id="471" r:id="rId33"/>
  </p:sldIdLst>
  <p:sldSz cx="9144000" cy="6858000" type="screen4x3"/>
  <p:notesSz cx="9240838" cy="6954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5D"/>
    <a:srgbClr val="EDD62D"/>
    <a:srgbClr val="CBCC66"/>
    <a:srgbClr val="547F71"/>
    <a:srgbClr val="F37A8F"/>
    <a:srgbClr val="39446F"/>
    <a:srgbClr val="06134A"/>
    <a:srgbClr val="FF5555"/>
    <a:srgbClr val="FF0000"/>
    <a:srgbClr val="6C4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434" autoAdjust="0"/>
  </p:normalViewPr>
  <p:slideViewPr>
    <p:cSldViewPr snapToGrid="0">
      <p:cViewPr varScale="1">
        <p:scale>
          <a:sx n="70" d="100"/>
          <a:sy n="70" d="100"/>
        </p:scale>
        <p:origin x="44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8950"/>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5234337" y="0"/>
            <a:ext cx="4004363" cy="348950"/>
          </a:xfrm>
          <a:prstGeom prst="rect">
            <a:avLst/>
          </a:prstGeom>
        </p:spPr>
        <p:txBody>
          <a:bodyPr vert="horz" lIns="92546" tIns="46273" rIns="92546" bIns="46273" rtlCol="0"/>
          <a:lstStyle>
            <a:lvl1pPr algn="r">
              <a:defRPr sz="1200"/>
            </a:lvl1pPr>
          </a:lstStyle>
          <a:p>
            <a:fld id="{4E7D0370-F813-4526-B5A5-0A5DF87D0A2A}" type="datetimeFigureOut">
              <a:rPr lang="en-US" smtClean="0"/>
              <a:t>3/15/2018</a:t>
            </a:fld>
            <a:endParaRPr lang="en-US"/>
          </a:p>
        </p:txBody>
      </p:sp>
      <p:sp>
        <p:nvSpPr>
          <p:cNvPr id="4" name="Footer Placeholder 3"/>
          <p:cNvSpPr>
            <a:spLocks noGrp="1"/>
          </p:cNvSpPr>
          <p:nvPr>
            <p:ph type="ftr" sz="quarter" idx="2"/>
          </p:nvPr>
        </p:nvSpPr>
        <p:spPr>
          <a:xfrm>
            <a:off x="0" y="6605889"/>
            <a:ext cx="4004363" cy="348949"/>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5234337" y="6605889"/>
            <a:ext cx="4004363" cy="348949"/>
          </a:xfrm>
          <a:prstGeom prst="rect">
            <a:avLst/>
          </a:prstGeom>
        </p:spPr>
        <p:txBody>
          <a:bodyPr vert="horz" lIns="92546" tIns="46273" rIns="92546" bIns="46273" rtlCol="0" anchor="b"/>
          <a:lstStyle>
            <a:lvl1pPr algn="r">
              <a:defRPr sz="1200"/>
            </a:lvl1pPr>
          </a:lstStyle>
          <a:p>
            <a:fld id="{3D0D615D-955E-46F0-B05C-4CB8D29418E4}" type="slidenum">
              <a:rPr lang="en-US" smtClean="0"/>
              <a:t>‹#›</a:t>
            </a:fld>
            <a:endParaRPr lang="en-US"/>
          </a:p>
        </p:txBody>
      </p:sp>
    </p:spTree>
    <p:extLst>
      <p:ext uri="{BB962C8B-B14F-4D97-AF65-F5344CB8AC3E}">
        <p14:creationId xmlns:p14="http://schemas.microsoft.com/office/powerpoint/2010/main" val="14854436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3/15/2018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86459" y="2040158"/>
            <a:ext cx="7427354" cy="2777683"/>
          </a:xfrm>
          <a:prstGeom prst="rect">
            <a:avLst/>
          </a:prstGeom>
          <a:noFill/>
        </p:spPr>
        <p:txBody>
          <a:bodyPr wrap="none" lIns="68580" tIns="34290" rIns="68580" bIns="34290">
            <a:spAutoFit/>
          </a:bodyPr>
          <a:lstStyle/>
          <a:p>
            <a:pPr algn="ctr"/>
            <a:r>
              <a:rPr lang="en-US" sz="8800" b="1" dirty="0" smtClean="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Georgia" panose="02040502050405020303" pitchFamily="18" charset="0"/>
              </a:rPr>
              <a:t>Georgia’s</a:t>
            </a:r>
          </a:p>
          <a:p>
            <a:pPr algn="ctr"/>
            <a:r>
              <a:rPr lang="en-US" sz="8800" b="1" dirty="0" smtClean="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Georgia" panose="02040502050405020303" pitchFamily="18" charset="0"/>
              </a:rPr>
              <a:t>Constitution</a:t>
            </a:r>
            <a:endParaRPr lang="en-US" sz="8800" b="1" dirty="0">
              <a:ln w="10160">
                <a:solidFill>
                  <a:sysClr val="windowText" lastClr="000000"/>
                </a:solidFill>
                <a:prstDash val="solid"/>
              </a:ln>
              <a:solidFill>
                <a:srgbClr val="EFD72B"/>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7181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202537" y="89724"/>
            <a:ext cx="4795222"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Article X</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494633"/>
          </a:xfrm>
          <a:prstGeom prst="rect">
            <a:avLst/>
          </a:prstGeom>
          <a:noFill/>
        </p:spPr>
        <p:txBody>
          <a:bodyPr wrap="square" rtlCol="0">
            <a:spAutoFit/>
          </a:bodyPr>
          <a:lstStyle/>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second way is by constitutional convention.</a:t>
            </a: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If two-thirds of each house of the General Assembly agrees to call such a convention, then delegates to the convention will meet to discuss and vote on possible changes to the constitution.</a:t>
            </a: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If the convention votes in favor of a proposed amendment, then the amendment goes before the citizens for a vote.</a:t>
            </a: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It becomes part of the Constitution if a majority of the voters vote in favor of the change.</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617281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534088" y="89724"/>
            <a:ext cx="6132128"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3 Branches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525411"/>
          </a:xfrm>
          <a:prstGeom prst="rect">
            <a:avLst/>
          </a:prstGeom>
          <a:noFill/>
        </p:spPr>
        <p:txBody>
          <a:bodyPr wrap="square" rtlCol="0">
            <a:spAutoFit/>
          </a:bodyPr>
          <a:lstStyle/>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Like the government of the United States, Georgia’s government is divided into three different parts.</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Each branch has a different role, which is called separation of powers. </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legislative branch (General Assembly) makes the laws that citizens must obey.</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executive branch (governor) is the head of the government who enforces the laws.</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judicial branch (courts) interprets the laws.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54062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8921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325972" y="89724"/>
            <a:ext cx="8548366" cy="1084912"/>
          </a:xfrm>
          <a:prstGeom prst="rect">
            <a:avLst/>
          </a:prstGeom>
          <a:noFill/>
        </p:spPr>
        <p:txBody>
          <a:bodyPr wrap="none" lIns="68580" tIns="34290" rIns="68580" bIns="34290">
            <a:spAutoFit/>
          </a:bodyPr>
          <a:lstStyle/>
          <a:p>
            <a:pPr algn="ctr"/>
            <a:r>
              <a:rPr lang="en-US" sz="66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Checks &amp; Balances</a:t>
            </a:r>
            <a:endParaRPr lang="en-US" sz="66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7602081"/>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So that one branch doesn’t become too powerful, the branches put limits, or checks, on each other.</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If one branch makes an error, another branch can set it right, or balance it.</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This system of limiting the roles of each branch and setting right another branch’s error is called checks and balances.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101573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99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818275" y="89724"/>
            <a:ext cx="5563767"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Examples</a:t>
            </a:r>
            <a:r>
              <a:rPr lang="en-US" sz="72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a:t>
            </a:r>
            <a:endParaRPr lang="en-US" sz="72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7602081"/>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The governor cannot make laws, but s/he can veto a law passed by the legislature.</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Only the governor can appoint public officials, but the Senate must approve them before they can take office.</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The judicial branch may declare laws unconstitutional, in which case they are no longer laws.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585763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830114" y="89724"/>
            <a:ext cx="3540073"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Rights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648521"/>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US Constitution and the Georgia Constitution both give all citizens basic rights.</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Rights are standards that keep institutions from harming people’s freedom.</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Bill of Rights in Georgia’s Constitution lists the rights of the citizens:</a:t>
            </a:r>
          </a:p>
          <a:p>
            <a:pPr marL="671513" lvl="1"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Right to freedom of speech and religion, right to keep and bear arms, right to trail by jury, right to a lawyer, etc.</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431502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78" y="685800"/>
            <a:ext cx="7457243"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3838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93366" y="89724"/>
            <a:ext cx="8613576"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Responsibilities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202245"/>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Along with rights come rules and responsibilities. </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Laws made by the government protect people’s rights.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As citizens, we have responsibilities to take care of ourselves, respect the rights of others, and obey rules and laws.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a:defRPr/>
            </a:pPr>
            <a:endParaRPr lang="en-US" sz="29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197594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794230" y="89724"/>
            <a:ext cx="5611857"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Examples: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7755969"/>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Constitution grants the right to freedom of religion; however, worship must obey the laws of the state. It cannot be immoral or harm people.</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It also grants the right to bear arms, but people must obey the laws that deal with owning and carrying guns.</a:t>
            </a:r>
          </a:p>
          <a:p>
            <a:pPr marL="214313" indent="-214313">
              <a:buFont typeface="Arial" panose="020B0604020202020204" pitchFamily="34" charset="0"/>
              <a:buChar char="•"/>
              <a:defRPr/>
            </a:pPr>
            <a:endParaRPr lang="en-US" sz="2900" dirty="0">
              <a:latin typeface="KG First Time In Forever" panose="02000506000000020003" pitchFamily="2" charset="0"/>
              <a:ea typeface="KBScaredStraight" panose="02000603000000000000" pitchFamily="2" charset="0"/>
            </a:endParaRPr>
          </a:p>
          <a:p>
            <a:pPr>
              <a:defRPr/>
            </a:pPr>
            <a:endParaRPr lang="en-US" sz="29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965926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84152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smtClean="0">
                <a:latin typeface="Georgia" panose="02040502050405020303" pitchFamily="18" charset="0"/>
              </a:rPr>
              <a:t>STANDARDS:</a:t>
            </a:r>
          </a:p>
          <a:p>
            <a:r>
              <a:rPr lang="en-US" sz="2600" b="1" dirty="0">
                <a:latin typeface="KG First Time In Forever" panose="02000506000000020003" pitchFamily="2" charset="0"/>
              </a:rPr>
              <a:t>SS8CG1 The student will describe the role of citizens under Georgia’s constitution. </a:t>
            </a:r>
            <a:endParaRPr lang="en-US" sz="2600" dirty="0">
              <a:latin typeface="KG First Time In Forever" panose="02000506000000020003" pitchFamily="2" charset="0"/>
            </a:endParaRPr>
          </a:p>
          <a:p>
            <a:r>
              <a:rPr lang="en-US" sz="2600" dirty="0">
                <a:latin typeface="KG First Time In Forever" panose="02000506000000020003" pitchFamily="2" charset="0"/>
              </a:rPr>
              <a:t>a. Explain the basic structure of the Georgia state </a:t>
            </a:r>
            <a:r>
              <a:rPr lang="en-US" sz="2600" dirty="0" smtClean="0">
                <a:latin typeface="KG First Time In Forever" panose="02000506000000020003" pitchFamily="2" charset="0"/>
              </a:rPr>
              <a:t>constitution (preamble, bill of rights, articles, and amendments) as well as its relationship to the United States Constitution. </a:t>
            </a:r>
            <a:endParaRPr lang="en-US" sz="2600" dirty="0">
              <a:latin typeface="KG First Time In Forever" panose="02000506000000020003" pitchFamily="2" charset="0"/>
            </a:endParaRPr>
          </a:p>
          <a:p>
            <a:r>
              <a:rPr lang="en-US" sz="2600" dirty="0">
                <a:latin typeface="KG First Time In Forever" panose="02000506000000020003" pitchFamily="2" charset="0"/>
              </a:rPr>
              <a:t>b. Explain </a:t>
            </a:r>
            <a:r>
              <a:rPr lang="en-US" sz="2600" dirty="0" smtClean="0">
                <a:latin typeface="KG First Time In Forever" panose="02000506000000020003" pitchFamily="2" charset="0"/>
              </a:rPr>
              <a:t>separation </a:t>
            </a:r>
            <a:r>
              <a:rPr lang="en-US" sz="2600" dirty="0">
                <a:latin typeface="KG First Time In Forever" panose="02000506000000020003" pitchFamily="2" charset="0"/>
              </a:rPr>
              <a:t>of powers and checks and </a:t>
            </a:r>
            <a:r>
              <a:rPr lang="en-US" sz="2600" dirty="0" smtClean="0">
                <a:latin typeface="KG First Time In Forever" panose="02000506000000020003" pitchFamily="2" charset="0"/>
              </a:rPr>
              <a:t>balances among Georgia’s three branches of government. </a:t>
            </a:r>
            <a:endParaRPr lang="en-US" sz="2600" dirty="0">
              <a:latin typeface="KG First Time In Forever" panose="02000506000000020003" pitchFamily="2" charset="0"/>
            </a:endParaRPr>
          </a:p>
          <a:p>
            <a:r>
              <a:rPr lang="en-US" sz="2600" dirty="0">
                <a:latin typeface="KG First Time In Forever" panose="02000506000000020003" pitchFamily="2" charset="0"/>
              </a:rPr>
              <a:t>c. Describe the rights and responsibilities of </a:t>
            </a:r>
            <a:r>
              <a:rPr lang="en-US" sz="2600" dirty="0" smtClean="0">
                <a:latin typeface="KG First Time In Forever" panose="02000506000000020003" pitchFamily="2" charset="0"/>
              </a:rPr>
              <a:t>citizens according to the Georgia Constitution. </a:t>
            </a:r>
            <a:endParaRPr lang="en-US" sz="2600" dirty="0">
              <a:latin typeface="KG First Time In Forever" panose="02000506000000020003" pitchFamily="2" charset="0"/>
            </a:endParaRPr>
          </a:p>
          <a:p>
            <a:r>
              <a:rPr lang="en-US" sz="2600" dirty="0">
                <a:latin typeface="KG First Time In Forever" panose="02000506000000020003" pitchFamily="2" charset="0"/>
              </a:rPr>
              <a:t>d. </a:t>
            </a:r>
            <a:r>
              <a:rPr lang="en-US" sz="2600" dirty="0" smtClean="0">
                <a:latin typeface="KG First Time In Forever" panose="02000506000000020003" pitchFamily="2" charset="0"/>
              </a:rPr>
              <a:t>List </a:t>
            </a:r>
            <a:r>
              <a:rPr lang="en-US" sz="2600" dirty="0">
                <a:latin typeface="KG First Time In Forever" panose="02000506000000020003" pitchFamily="2" charset="0"/>
              </a:rPr>
              <a:t>voting qualifications and elections in Georgia. </a:t>
            </a:r>
          </a:p>
          <a:p>
            <a:r>
              <a:rPr lang="en-US" sz="2600" dirty="0">
                <a:latin typeface="KG First Time In Forever" panose="02000506000000020003" pitchFamily="2" charset="0"/>
              </a:rPr>
              <a:t>e</a:t>
            </a:r>
            <a:r>
              <a:rPr lang="en-US" sz="2600" dirty="0" smtClean="0">
                <a:latin typeface="KG First Time In Forever" panose="02000506000000020003" pitchFamily="2" charset="0"/>
              </a:rPr>
              <a:t>. </a:t>
            </a:r>
            <a:r>
              <a:rPr lang="en-US" sz="2600" dirty="0">
                <a:latin typeface="KG First Time In Forever" panose="02000506000000020003" pitchFamily="2" charset="0"/>
              </a:rPr>
              <a:t>Identify wisdom, justice, and moderation as the three principles of the Pledge of Allegiance to the Georgia Flag. </a:t>
            </a:r>
          </a:p>
          <a:p>
            <a:pPr marL="514350" indent="-514350">
              <a:buAutoNum type="alphaLcPeriod"/>
            </a:pPr>
            <a:endParaRPr lang="en-US" sz="2800" dirty="0">
              <a:latin typeface="KG First Time In Forever" panose="02000506000000020003" pitchFamily="2"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smtClean="0">
                <a:latin typeface="KBScaredStraight" panose="02000603000000000000" pitchFamily="2" charset="0"/>
                <a:ea typeface="KBScaredStraight" panose="02000603000000000000" pitchFamily="2" charset="0"/>
              </a:rPr>
              <a:t>© Brain </a:t>
            </a:r>
            <a:r>
              <a:rPr lang="en-US" sz="10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32095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663663" y="89724"/>
            <a:ext cx="7872988"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Qualifications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7971413"/>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Article II outlines the voting qualifications for elections:</a:t>
            </a: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You must be a citizen of the United States.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You must be a legal resident of Georgia and of the county where you wish to vote.</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You must be at least 18 years of age. </a:t>
            </a: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A person cannot vote if s/he is serving a sentence for a felony conviction or has certain mental disabilities.</a:t>
            </a: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404454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827" y="685800"/>
            <a:ext cx="7774345"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625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060679" y="89724"/>
            <a:ext cx="507895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Elections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278368"/>
          </a:xfrm>
          <a:prstGeom prst="rect">
            <a:avLst/>
          </a:prstGeom>
          <a:noFill/>
        </p:spPr>
        <p:txBody>
          <a:bodyPr wrap="square" rtlCol="0">
            <a:spAutoFit/>
          </a:bodyPr>
          <a:lstStyle/>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Citizens register to vote on a county-by-county basis.</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Voters cast their ballots at a specific location near their home.</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Polling places are open from 7 am to 7 pm on Election Day, and employers are required to give their employees up to two hours to vote.</a:t>
            </a:r>
          </a:p>
          <a:p>
            <a:pPr marL="214313" indent="-214313">
              <a:buFont typeface="Arial" panose="020B0604020202020204" pitchFamily="34" charset="0"/>
              <a:buChar char="•"/>
              <a:defRPr/>
            </a:pPr>
            <a:endParaRPr lang="en-US" sz="20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If you are unable to vote on Election Day, you can cast an absentee ballot by mail before the election.</a:t>
            </a: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93546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971550"/>
            <a:ext cx="5715000" cy="49149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7116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060679" y="89724"/>
            <a:ext cx="507895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Elections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570756"/>
          </a:xfrm>
          <a:prstGeom prst="rect">
            <a:avLst/>
          </a:prstGeom>
          <a:noFill/>
        </p:spPr>
        <p:txBody>
          <a:bodyPr wrap="square" rtlCol="0">
            <a:spAutoFit/>
          </a:bodyPr>
          <a:lstStyle/>
          <a:p>
            <a:pPr marL="214313" indent="-214313">
              <a:buFont typeface="Arial" panose="020B0604020202020204" pitchFamily="34" charset="0"/>
              <a:buChar char="•"/>
              <a:defRPr/>
            </a:pPr>
            <a:r>
              <a:rPr lang="en-US" sz="2500" dirty="0" smtClean="0">
                <a:latin typeface="KG First Time In Forever" panose="02000506000000020003" pitchFamily="2" charset="0"/>
                <a:ea typeface="KBScaredStraight" panose="02000603000000000000" pitchFamily="2" charset="0"/>
              </a:rPr>
              <a:t>Each fall, Georgians vote for a number of positions, depending on the year.</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500" dirty="0" smtClean="0">
                <a:latin typeface="KG First Time In Forever" panose="02000506000000020003" pitchFamily="2" charset="0"/>
                <a:ea typeface="KBScaredStraight" panose="02000603000000000000" pitchFamily="2" charset="0"/>
              </a:rPr>
              <a:t>Every four years, citizens vote for officers in their county government.</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500" dirty="0" smtClean="0">
                <a:latin typeface="KG First Time In Forever" panose="02000506000000020003" pitchFamily="2" charset="0"/>
                <a:ea typeface="KBScaredStraight" panose="02000603000000000000" pitchFamily="2" charset="0"/>
              </a:rPr>
              <a:t>Every two years, Georgians vote for members of the state’s General Assembly.</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500" dirty="0" smtClean="0">
                <a:latin typeface="KG First Time In Forever" panose="02000506000000020003" pitchFamily="2" charset="0"/>
                <a:ea typeface="KBScaredStraight" panose="02000603000000000000" pitchFamily="2" charset="0"/>
              </a:rPr>
              <a:t>Every four years, there are elections for the governor and lieutenant governor.</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500" dirty="0" smtClean="0">
                <a:latin typeface="KG First Time In Forever" panose="02000506000000020003" pitchFamily="2" charset="0"/>
                <a:ea typeface="KBScaredStraight" panose="02000603000000000000" pitchFamily="2" charset="0"/>
              </a:rPr>
              <a:t>On the national level, presidential elections are held every four years on the first Tuesday of November.</a:t>
            </a:r>
            <a:endParaRPr lang="en-US" sz="25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4066613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61" y="685800"/>
            <a:ext cx="859207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301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939646" y="89724"/>
            <a:ext cx="5321007"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State Flag</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7602081"/>
          </a:xfrm>
          <a:prstGeom prst="rect">
            <a:avLst/>
          </a:prstGeom>
          <a:noFill/>
        </p:spPr>
        <p:txBody>
          <a:bodyPr wrap="square" rtlCol="0">
            <a:spAutoFit/>
          </a:bodyPr>
          <a:lstStyle/>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Georgia’s current state flag was adopted in 2003.</a:t>
            </a: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It has three red and white stripes and the state coat of arms is in the upper left corner on a blue background.</a:t>
            </a: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coat of arms has an arch that symbolizes the constitution and three pillars that represent the legislative, judicial, and executive branches.</a:t>
            </a: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6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The words </a:t>
            </a:r>
            <a:r>
              <a:rPr lang="en-US" sz="2600" i="1" dirty="0" smtClean="0">
                <a:latin typeface="KG First Time In Forever" panose="02000506000000020003" pitchFamily="2" charset="0"/>
                <a:ea typeface="KBScaredStraight" panose="02000603000000000000" pitchFamily="2" charset="0"/>
              </a:rPr>
              <a:t>wisdom, justice, and moderation </a:t>
            </a:r>
            <a:r>
              <a:rPr lang="en-US" sz="2600" dirty="0" smtClean="0">
                <a:latin typeface="KG First Time In Forever" panose="02000506000000020003" pitchFamily="2" charset="0"/>
                <a:ea typeface="KBScaredStraight" panose="02000603000000000000" pitchFamily="2" charset="0"/>
              </a:rPr>
              <a:t>are wrapped around the pillars.</a:t>
            </a: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4231303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 y="597457"/>
            <a:ext cx="9052560" cy="5663085"/>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343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548516" y="89724"/>
            <a:ext cx="6103274"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The Pledge</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371523"/>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In 1935, the Georgia legislature adopted the Pledge of Allegiance to the Georgia Flag.</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i="1" dirty="0" smtClean="0">
                <a:latin typeface="KG First Time In Forever" panose="02000506000000020003" pitchFamily="2" charset="0"/>
                <a:ea typeface="KBScaredStraight" panose="02000603000000000000" pitchFamily="2" charset="0"/>
              </a:rPr>
              <a:t>“I pledge allegiance to the Georgia flag and to the principles for which it stands: Wisdom, Justice, and Moderation.”</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The three important principles of the Pledge of Allegiance are the same ones displayed on the coat of arms.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955912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7" name="Picture 6"/>
          <p:cNvPicPr>
            <a:picLocks noChangeAspect="1"/>
          </p:cNvPicPr>
          <p:nvPr/>
        </p:nvPicPr>
        <p:blipFill>
          <a:blip r:embed="rId2"/>
          <a:stretch>
            <a:fillRect/>
          </a:stretch>
        </p:blipFill>
        <p:spPr>
          <a:xfrm>
            <a:off x="1222744" y="1143000"/>
            <a:ext cx="6698512"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345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219887" y="89724"/>
            <a:ext cx="6760505"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Constitution</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647700"/>
          </a:xfrm>
          <a:prstGeom prst="rect">
            <a:avLst/>
          </a:prstGeom>
          <a:noFill/>
        </p:spPr>
        <p:txBody>
          <a:bodyPr wrap="square" rtlCol="0">
            <a:spAutoFit/>
          </a:bodyPr>
          <a:lstStyle/>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A constitution establishes the relationship between a government and its people. </a:t>
            </a:r>
          </a:p>
          <a:p>
            <a:pPr marL="214313" indent="-214313">
              <a:buFont typeface="Arial" panose="020B0604020202020204" pitchFamily="34" charset="0"/>
              <a:buChar char="•"/>
              <a:defRPr/>
            </a:pPr>
            <a:endParaRPr lang="en-US" sz="24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structure and powers of state government are defined by the state constitution.</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Georgia’s government has operated under 10 different constitutions, beginning in 1777.</a:t>
            </a:r>
          </a:p>
          <a:p>
            <a:pPr marL="214313" indent="-214313">
              <a:buFont typeface="Arial" panose="020B0604020202020204" pitchFamily="34" charset="0"/>
              <a:buChar char="•"/>
              <a:defRPr/>
            </a:pPr>
            <a:endParaRPr lang="en-US" sz="24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900" dirty="0" smtClean="0">
                <a:latin typeface="KG First Time In Forever" panose="02000506000000020003" pitchFamily="2" charset="0"/>
                <a:ea typeface="KBScaredStraight" panose="02000603000000000000" pitchFamily="2" charset="0"/>
              </a:rPr>
              <a:t>The current constitution was ratified in 1983.</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604450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406651" y="89724"/>
            <a:ext cx="6387005"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3 Principles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9356408"/>
          </a:xfrm>
          <a:prstGeom prst="rect">
            <a:avLst/>
          </a:prstGeom>
          <a:noFill/>
        </p:spPr>
        <p:txBody>
          <a:bodyPr wrap="square" rtlCol="0">
            <a:spAutoFit/>
          </a:bodyPr>
          <a:lstStyle/>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Wisdom</a:t>
            </a:r>
            <a:r>
              <a:rPr lang="en-US" sz="3200" dirty="0" smtClean="0">
                <a:latin typeface="KG First Time In Forever" panose="02000506000000020003" pitchFamily="2" charset="0"/>
                <a:ea typeface="KBScaredStraight" panose="02000603000000000000" pitchFamily="2" charset="0"/>
              </a:rPr>
              <a:t> reminds the legislative branch to be wise in creating laws.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Justice</a:t>
            </a:r>
            <a:r>
              <a:rPr lang="en-US" sz="3200" dirty="0" smtClean="0">
                <a:latin typeface="KG First Time In Forever" panose="02000506000000020003" pitchFamily="2" charset="0"/>
                <a:ea typeface="KBScaredStraight" panose="02000603000000000000" pitchFamily="2" charset="0"/>
              </a:rPr>
              <a:t> appeals to the judicial branch for fair and just decisions.</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i="1" dirty="0" smtClean="0">
                <a:latin typeface="KG First Time In Forever" panose="02000506000000020003" pitchFamily="2" charset="0"/>
                <a:ea typeface="KBScaredStraight" panose="02000603000000000000" pitchFamily="2" charset="0"/>
              </a:rPr>
              <a:t>Moderation</a:t>
            </a:r>
            <a:r>
              <a:rPr lang="en-US" sz="3200" dirty="0" smtClean="0">
                <a:latin typeface="KG First Time In Forever" panose="02000506000000020003" pitchFamily="2" charset="0"/>
                <a:ea typeface="KBScaredStraight" panose="02000603000000000000" pitchFamily="2" charset="0"/>
              </a:rPr>
              <a:t> urges the executive branch to carry out laws calmly within the boundaries of the law.</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6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244891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88097" y="3199639"/>
            <a:ext cx="6016967" cy="438582"/>
          </a:xfrm>
          <a:prstGeom prst="rect">
            <a:avLst/>
          </a:prstGeom>
          <a:noFill/>
        </p:spPr>
        <p:txBody>
          <a:bodyPr wrap="none" lIns="68580" tIns="34290" rIns="68580" bIns="34290">
            <a:spAutoFit/>
          </a:bodyPr>
          <a:lstStyle/>
          <a:p>
            <a:pPr algn="ctr"/>
            <a:r>
              <a:rPr lang="en-US" sz="2400" b="1" dirty="0" smtClean="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 Comprehension Check</a:t>
            </a:r>
            <a:endParaRPr lang="en-US" sz="24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364936" y="-220528"/>
            <a:ext cx="6482196" cy="7278916"/>
          </a:xfrm>
          <a:prstGeom prst="rect">
            <a:avLst/>
          </a:prstGeom>
          <a:noFill/>
        </p:spPr>
        <p:txBody>
          <a:bodyPr wrap="square" rtlCol="0">
            <a:spAutoFit/>
          </a:bodyPr>
          <a:lstStyle/>
          <a:p>
            <a:pPr marL="228600" indent="-228600">
              <a:buAutoNum type="arabicPeriod"/>
              <a:defRPr/>
            </a:pPr>
            <a:r>
              <a:rPr lang="en-US" sz="1400" dirty="0" smtClean="0">
                <a:latin typeface="KG First Time In Forever" panose="02000506000000020003" pitchFamily="2" charset="0"/>
                <a:ea typeface="KBScaredStraight" panose="02000603000000000000" pitchFamily="2" charset="0"/>
              </a:rPr>
              <a:t>What does Article I of Georgia’s Constitution focus on?</a:t>
            </a:r>
          </a:p>
          <a:p>
            <a:pPr marL="228600" indent="-228600">
              <a:buAutoNum type="arabicPeriod"/>
              <a:defRPr/>
            </a:pPr>
            <a:endParaRPr lang="en-US" sz="1400" dirty="0" smtClean="0">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2. If someone wants to know about the structure of Georgia’s public education system, which article should he look in?</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3. Which article describes the process to amend the Georgia Constitution?</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4</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Georgia’s General Assembly is which branch of government?</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5</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What does “checks and balances” mean?</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6</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Who is the highest official in Georgia’s government?</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7. Name a basic right for citizens found in Georgia’s Constitution:</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8</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If you want to vote in Georgia, you must:</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9. What are the two major political parties in Georgia’s politics?</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10. What are the three important principles in the Pledge of Allegiance to Georgia’s flag?</a:t>
            </a:r>
          </a:p>
          <a:p>
            <a:pPr>
              <a:defRPr/>
            </a:pPr>
            <a:endParaRPr lang="en-US" sz="900"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dirty="0" smtClean="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a:t>
            </a:r>
            <a:r>
              <a:rPr lang="en-US" sz="900" dirty="0" smtClean="0">
                <a:latin typeface="KBScaredStraight" panose="02000603000000000000" pitchFamily="2" charset="0"/>
                <a:ea typeface="KBScaredStraight" panose="02000603000000000000" pitchFamily="2" charset="0"/>
              </a:rPr>
              <a:t>Brain </a:t>
            </a:r>
            <a:r>
              <a:rPr lang="en-US" sz="900" dirty="0">
                <a:latin typeface="KBScaredStraight" panose="02000603000000000000" pitchFamily="2" charset="0"/>
                <a:ea typeface="KBScaredStraight" panose="02000603000000000000" pitchFamily="2" charset="0"/>
              </a:rPr>
              <a:t>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1494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91879" y="3025044"/>
            <a:ext cx="6016968" cy="807913"/>
          </a:xfrm>
          <a:prstGeom prst="rect">
            <a:avLst/>
          </a:prstGeom>
          <a:noFill/>
        </p:spPr>
        <p:txBody>
          <a:bodyPr wrap="none" lIns="68580" tIns="34290" rIns="68580" bIns="34290">
            <a:spAutoFit/>
          </a:bodyPr>
          <a:lstStyle/>
          <a:p>
            <a:pPr algn="ctr"/>
            <a:r>
              <a:rPr lang="en-US" sz="2400" b="1" dirty="0" smtClean="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 Comprehension Check</a:t>
            </a:r>
          </a:p>
          <a:p>
            <a:pPr algn="ctr"/>
            <a:r>
              <a:rPr lang="en-US" sz="2400" b="1" dirty="0" smtClean="0">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endParaRPr lang="en-US" sz="2400" b="1" dirty="0">
              <a:ln w="1905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208127" y="-318180"/>
            <a:ext cx="6482196" cy="7494359"/>
          </a:xfrm>
          <a:prstGeom prst="rect">
            <a:avLst/>
          </a:prstGeom>
          <a:noFill/>
        </p:spPr>
        <p:txBody>
          <a:bodyPr wrap="square" rtlCol="0">
            <a:spAutoFit/>
          </a:bodyPr>
          <a:lstStyle/>
          <a:p>
            <a:pPr marL="228600" indent="-228600">
              <a:buAutoNum type="arabicPeriod"/>
              <a:defRPr/>
            </a:pPr>
            <a:r>
              <a:rPr lang="en-US" sz="1400" dirty="0" smtClean="0">
                <a:latin typeface="KG First Time In Forever" panose="02000506000000020003" pitchFamily="2" charset="0"/>
                <a:ea typeface="KBScaredStraight" panose="02000603000000000000" pitchFamily="2" charset="0"/>
              </a:rPr>
              <a:t>What does Article I of Georgia’s Constitution focus on?</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Bill of Rights</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2. If someone wants to know about the structure of Georgia’s public education system, which article should he look in?</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Article VIII</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3. Which article describes the process to amend the Georgia Constitution?</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Article X</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4</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Georgia’s General Assembly is which branch of government?</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Legislative</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5</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What does “checks and balances” mean?</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The relationship between the executive, judicial, and legislative branches and how they limit each other from becoming too powerful or making mistakes</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6</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Who is the highest official in Georgia’s government?</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Governor</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7. Name a basic right for citizens found in Georgia’s Constitution:</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Freedom of speech &amp; religion, right to bear arms, right to fair trial, etc.</a:t>
            </a:r>
          </a:p>
          <a:p>
            <a:pPr>
              <a:defRPr/>
            </a:pPr>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8</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If you want to vote in Georgia, you must:</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Be a US citizen, be 18, be a legal resident of Georgia, not be in prison or mentally disabled</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a:solidFill>
                  <a:sysClr val="windowText" lastClr="000000"/>
                </a:solidFill>
                <a:latin typeface="KG First Time In Forever" panose="02000506000000020003" pitchFamily="2" charset="0"/>
                <a:ea typeface="KBScaredStraight" panose="02000603000000000000" pitchFamily="2" charset="0"/>
              </a:rPr>
              <a:t>9</a:t>
            </a:r>
            <a:r>
              <a:rPr lang="en-US" sz="1400" dirty="0" smtClean="0">
                <a:solidFill>
                  <a:sysClr val="windowText" lastClr="000000"/>
                </a:solidFill>
                <a:latin typeface="KG First Time In Forever" panose="02000506000000020003" pitchFamily="2" charset="0"/>
                <a:ea typeface="KBScaredStraight" panose="02000603000000000000" pitchFamily="2" charset="0"/>
              </a:rPr>
              <a:t>. What are the two major political parties in Georgia’s politics?</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Republican and Democratic</a:t>
            </a:r>
          </a:p>
          <a:p>
            <a:pPr>
              <a:defRPr/>
            </a:pPr>
            <a:endParaRPr lang="en-US" sz="1400" dirty="0" smtClean="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dirty="0" smtClean="0">
                <a:solidFill>
                  <a:sysClr val="windowText" lastClr="000000"/>
                </a:solidFill>
                <a:latin typeface="KG First Time In Forever" panose="02000506000000020003" pitchFamily="2" charset="0"/>
                <a:ea typeface="KBScaredStraight" panose="02000603000000000000" pitchFamily="2" charset="0"/>
              </a:rPr>
              <a:t>10. What are the three important principles in the Pledge of Allegiance to Georgia’s flag?</a:t>
            </a:r>
          </a:p>
          <a:p>
            <a:pPr>
              <a:defRPr/>
            </a:pPr>
            <a:r>
              <a:rPr lang="en-US" sz="1400" dirty="0" smtClean="0">
                <a:solidFill>
                  <a:srgbClr val="FF0000"/>
                </a:solidFill>
                <a:latin typeface="KG First Time In Forever" panose="02000506000000020003" pitchFamily="2" charset="0"/>
                <a:ea typeface="KBScaredStraight" panose="02000603000000000000" pitchFamily="2" charset="0"/>
              </a:rPr>
              <a:t>Wisdom, Justice, and Moderation</a:t>
            </a: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900" dirty="0">
              <a:solidFill>
                <a:sysClr val="windowText" lastClr="000000"/>
              </a:solidFill>
              <a:latin typeface="KG First Time In Forever" panose="02000506000000020003" pitchFamily="2" charset="0"/>
              <a:ea typeface="KBScaredStraight" panose="02000603000000000000" pitchFamily="2" charset="0"/>
            </a:endParaRPr>
          </a:p>
          <a:p>
            <a:pPr>
              <a:defRPr/>
            </a:pPr>
            <a:endParaRPr lang="en-US" sz="1000" dirty="0" smtClean="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a:t>
            </a:r>
            <a:r>
              <a:rPr lang="en-US" sz="900" dirty="0" smtClean="0">
                <a:latin typeface="KBScaredStraight" panose="02000603000000000000" pitchFamily="2" charset="0"/>
                <a:ea typeface="KBScaredStraight" panose="02000603000000000000" pitchFamily="2" charset="0"/>
              </a:rPr>
              <a:t>Brain </a:t>
            </a:r>
            <a:r>
              <a:rPr lang="en-US" sz="900" dirty="0">
                <a:latin typeface="KBScaredStraight" panose="02000603000000000000" pitchFamily="2" charset="0"/>
                <a:ea typeface="KBScaredStraight" panose="02000603000000000000" pitchFamily="2" charset="0"/>
              </a:rPr>
              <a:t>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98341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15B5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117" y="246122"/>
            <a:ext cx="4309766"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6415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682354" y="89724"/>
            <a:ext cx="5835573"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The Set Up</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4955203"/>
          </a:xfrm>
          <a:prstGeom prst="rect">
            <a:avLst/>
          </a:prstGeom>
          <a:noFill/>
        </p:spPr>
        <p:txBody>
          <a:bodyPr wrap="square" rtlCol="0">
            <a:spAutoFit/>
          </a:bodyPr>
          <a:lstStyle/>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The Georgia Constitution is based on many of the same principles as the United States Constitution and is structured similarly.</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3200" dirty="0" smtClean="0">
                <a:latin typeface="KG First Time In Forever" panose="02000506000000020003" pitchFamily="2" charset="0"/>
                <a:ea typeface="KBScaredStraight" panose="02000603000000000000" pitchFamily="2" charset="0"/>
              </a:rPr>
              <a:t>It begins with a preamble and is followed by eleven articles that address the different branches and duties of government. </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645813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983721" y="89724"/>
            <a:ext cx="5232843"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Preamble</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878532"/>
          </a:xfrm>
          <a:prstGeom prst="rect">
            <a:avLst/>
          </a:prstGeom>
          <a:noFill/>
        </p:spPr>
        <p:txBody>
          <a:bodyPr wrap="square" rtlCol="0">
            <a:spAutoFit/>
          </a:bodyPr>
          <a:lstStyle/>
          <a:p>
            <a:pPr marL="214313" indent="-214313">
              <a:buFont typeface="Arial" panose="020B0604020202020204" pitchFamily="34" charset="0"/>
              <a:buChar char="•"/>
              <a:defRPr/>
            </a:pPr>
            <a:r>
              <a:rPr lang="en-US" sz="2700" dirty="0" smtClean="0">
                <a:latin typeface="KG First Time In Forever" panose="02000506000000020003" pitchFamily="2" charset="0"/>
                <a:ea typeface="KBScaredStraight" panose="02000603000000000000" pitchFamily="2" charset="0"/>
              </a:rPr>
              <a:t>Georgia’s preamble is a short paragraph that states the purpose of the constitution and gives the reasons for its existence.</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700" b="1" dirty="0" smtClean="0">
                <a:latin typeface="KG First Time In Forever" panose="02000506000000020003" pitchFamily="2" charset="0"/>
                <a:ea typeface="KBScaredStraight" panose="02000603000000000000" pitchFamily="2" charset="0"/>
              </a:rPr>
              <a:t>Georgia’s Preamble</a:t>
            </a:r>
            <a:r>
              <a:rPr lang="en-US" sz="2700" dirty="0" smtClean="0">
                <a:latin typeface="KG First Time In Forever" panose="02000506000000020003" pitchFamily="2" charset="0"/>
                <a:ea typeface="KBScaredStraight" panose="02000603000000000000" pitchFamily="2" charset="0"/>
              </a:rPr>
              <a:t>:</a:t>
            </a:r>
          </a:p>
          <a:p>
            <a:pPr lvl="1">
              <a:defRPr/>
            </a:pPr>
            <a:r>
              <a:rPr lang="en-US" sz="2700" i="1" dirty="0" smtClean="0">
                <a:latin typeface="KG First Time In Forever" panose="02000506000000020003" pitchFamily="2" charset="0"/>
                <a:ea typeface="KBScaredStraight" panose="02000603000000000000" pitchFamily="2" charset="0"/>
              </a:rPr>
              <a:t>“To perpetuate the principles of free government, insure justice to all, preserve peace, promote the interest and happiness of the citizen and of the family, and transmit to posterity the enjoyment of liberty, we the people of Georgia, relying upon the protection and guidance of Almighty God, do ordain and establish this Constitution.”</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07652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485461" y="89724"/>
            <a:ext cx="4229363"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Articles</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693866"/>
          </a:xfrm>
          <a:prstGeom prst="rect">
            <a:avLst/>
          </a:prstGeom>
          <a:noFill/>
        </p:spPr>
        <p:txBody>
          <a:bodyPr wrap="square" rtlCol="0">
            <a:spAutoFit/>
          </a:bodyPr>
          <a:lstStyle/>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 </a:t>
            </a:r>
            <a:r>
              <a:rPr lang="en-US" sz="2800" dirty="0" smtClean="0">
                <a:latin typeface="KG First Time In Forever" panose="02000506000000020003" pitchFamily="2" charset="0"/>
                <a:ea typeface="KBScaredStraight" panose="02000603000000000000" pitchFamily="2" charset="0"/>
              </a:rPr>
              <a:t>– Bill of Rights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II </a:t>
            </a:r>
            <a:r>
              <a:rPr lang="en-US" sz="2800" dirty="0" smtClean="0">
                <a:latin typeface="KG First Time In Forever" panose="02000506000000020003" pitchFamily="2" charset="0"/>
                <a:ea typeface="KBScaredStraight" panose="02000603000000000000" pitchFamily="2" charset="0"/>
              </a:rPr>
              <a:t>– Voting and Elections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III </a:t>
            </a:r>
            <a:r>
              <a:rPr lang="en-US" sz="2800" dirty="0" smtClean="0">
                <a:latin typeface="KG First Time In Forever" panose="02000506000000020003" pitchFamily="2" charset="0"/>
                <a:ea typeface="KBScaredStraight" panose="02000603000000000000" pitchFamily="2" charset="0"/>
              </a:rPr>
              <a:t>– Legislative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IV </a:t>
            </a:r>
            <a:r>
              <a:rPr lang="en-US" sz="2800" dirty="0" smtClean="0">
                <a:latin typeface="KG First Time In Forever" panose="02000506000000020003" pitchFamily="2" charset="0"/>
                <a:ea typeface="KBScaredStraight" panose="02000603000000000000" pitchFamily="2" charset="0"/>
              </a:rPr>
              <a:t>– Constitutional Boards &amp; Commissions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 </a:t>
            </a:r>
            <a:r>
              <a:rPr lang="en-US" sz="2800" dirty="0" smtClean="0">
                <a:latin typeface="KG First Time In Forever" panose="02000506000000020003" pitchFamily="2" charset="0"/>
                <a:ea typeface="KBScaredStraight" panose="02000603000000000000" pitchFamily="2" charset="0"/>
              </a:rPr>
              <a:t>– Executive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 </a:t>
            </a:r>
            <a:r>
              <a:rPr lang="en-US" sz="2800" dirty="0" smtClean="0">
                <a:latin typeface="KG First Time In Forever" panose="02000506000000020003" pitchFamily="2" charset="0"/>
                <a:ea typeface="KBScaredStraight" panose="02000603000000000000" pitchFamily="2" charset="0"/>
              </a:rPr>
              <a:t>– Judicial Branch</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VII </a:t>
            </a:r>
            <a:r>
              <a:rPr lang="en-US" sz="2800" dirty="0" smtClean="0">
                <a:latin typeface="KG First Time In Forever" panose="02000506000000020003" pitchFamily="2" charset="0"/>
                <a:ea typeface="KBScaredStraight" panose="02000603000000000000" pitchFamily="2" charset="0"/>
              </a:rPr>
              <a:t>– Taxation and Finance</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VIII </a:t>
            </a:r>
            <a:r>
              <a:rPr lang="en-US" sz="2800" dirty="0" smtClean="0">
                <a:latin typeface="KG First Time In Forever" panose="02000506000000020003" pitchFamily="2" charset="0"/>
                <a:ea typeface="KBScaredStraight" panose="02000603000000000000" pitchFamily="2" charset="0"/>
              </a:rPr>
              <a:t>– Education</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IX </a:t>
            </a:r>
            <a:r>
              <a:rPr lang="en-US" sz="2800" dirty="0" smtClean="0">
                <a:latin typeface="KG First Time In Forever" panose="02000506000000020003" pitchFamily="2" charset="0"/>
                <a:ea typeface="KBScaredStraight" panose="02000603000000000000" pitchFamily="2" charset="0"/>
              </a:rPr>
              <a:t>– Counties &amp; Municipal Corporations</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X </a:t>
            </a:r>
            <a:r>
              <a:rPr lang="en-US" sz="2800" dirty="0" smtClean="0">
                <a:latin typeface="KG First Time In Forever" panose="02000506000000020003" pitchFamily="2" charset="0"/>
                <a:ea typeface="KBScaredStraight" panose="02000603000000000000" pitchFamily="2" charset="0"/>
              </a:rPr>
              <a:t>– Amendments to the Constitution</a:t>
            </a:r>
          </a:p>
          <a:p>
            <a:pPr marL="214313" indent="-214313">
              <a:buFont typeface="Arial" panose="020B0604020202020204" pitchFamily="34" charset="0"/>
              <a:buChar char="•"/>
              <a:defRPr/>
            </a:pPr>
            <a:r>
              <a:rPr lang="en-US" sz="2800" b="1" dirty="0" smtClean="0">
                <a:latin typeface="KG First Time In Forever" panose="02000506000000020003" pitchFamily="2" charset="0"/>
                <a:ea typeface="KBScaredStraight" panose="02000603000000000000" pitchFamily="2" charset="0"/>
              </a:rPr>
              <a:t>Article XI </a:t>
            </a:r>
            <a:r>
              <a:rPr lang="en-US" sz="2800" dirty="0" smtClean="0">
                <a:latin typeface="KG First Time In Forever" panose="02000506000000020003" pitchFamily="2" charset="0"/>
                <a:ea typeface="KBScaredStraight" panose="02000603000000000000" pitchFamily="2" charset="0"/>
              </a:rPr>
              <a:t>– Miscellaneous Provisions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67062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389287" y="89724"/>
            <a:ext cx="4421723"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Article I</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5693866"/>
          </a:xfrm>
          <a:prstGeom prst="rect">
            <a:avLst/>
          </a:prstGeom>
          <a:noFill/>
        </p:spPr>
        <p:txBody>
          <a:bodyPr wrap="square" rtlCol="0">
            <a:spAutoFit/>
          </a:bodyPr>
          <a:lstStyle/>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Article I contains the state’s Bill of Rights.</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This article states the specific rights of citizens and the government’s limits.</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Some of these rights include: right to life, liberty, and property, freedom of speech, freedom of the press, and the right to defend oneself in court. </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800" dirty="0" smtClean="0">
                <a:latin typeface="KG First Time In Forever" panose="02000506000000020003" pitchFamily="2" charset="0"/>
                <a:ea typeface="KBScaredStraight" panose="02000603000000000000" pitchFamily="2" charset="0"/>
              </a:rPr>
              <a:t>The United States Constitution and the Georgia Constitution both have a Bill of Rights. </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1621998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EDD62D"/>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2202537" y="89724"/>
            <a:ext cx="4795222" cy="1300356"/>
          </a:xfrm>
          <a:prstGeom prst="rect">
            <a:avLst/>
          </a:prstGeom>
          <a:noFill/>
        </p:spPr>
        <p:txBody>
          <a:bodyPr wrap="none" lIns="68580" tIns="34290" rIns="68580" bIns="34290">
            <a:spAutoFit/>
          </a:bodyPr>
          <a:lstStyle/>
          <a:p>
            <a:pPr algn="ctr"/>
            <a:r>
              <a:rPr lang="en-US" sz="8000" b="1" dirty="0" smtClean="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rPr>
              <a:t>Article X</a:t>
            </a:r>
            <a:endParaRPr lang="en-US" sz="8000" b="1" dirty="0">
              <a:ln w="38100">
                <a:solidFill>
                  <a:sysClr val="windowText" lastClr="000000"/>
                </a:solidFill>
                <a:prstDash val="solid"/>
              </a:ln>
              <a:solidFill>
                <a:srgbClr val="F15B5D"/>
              </a:solidFill>
              <a:effectLst>
                <a:glow rad="63500">
                  <a:srgbClr val="B9AF94"/>
                </a:glow>
                <a:outerShdw blurRad="50800" dist="38100" dir="2700000" algn="tl" rotWithShape="0">
                  <a:prstClr val="black">
                    <a:alpha val="40000"/>
                  </a:prstClr>
                </a:outerShdw>
              </a:effectLst>
              <a:latin typeface="Georgia" panose="02040502050405020303" pitchFamily="18" charset="0"/>
            </a:endParaRPr>
          </a:p>
        </p:txBody>
      </p:sp>
      <p:sp>
        <p:nvSpPr>
          <p:cNvPr id="9" name="TextBox 8"/>
          <p:cNvSpPr txBox="1"/>
          <p:nvPr/>
        </p:nvSpPr>
        <p:spPr>
          <a:xfrm>
            <a:off x="886265" y="1390080"/>
            <a:ext cx="7427740" cy="8525411"/>
          </a:xfrm>
          <a:prstGeom prst="rect">
            <a:avLst/>
          </a:prstGeom>
          <a:noFill/>
        </p:spPr>
        <p:txBody>
          <a:bodyPr wrap="square" rtlCol="0">
            <a:spAutoFit/>
          </a:bodyPr>
          <a:lstStyle/>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Article X describes the process to amend Georgia’s Constitution.</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It may be amended in two ways.</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First, through Proposals by the General Assembly. </a:t>
            </a:r>
          </a:p>
          <a:p>
            <a:pPr marL="214313" indent="-214313">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r>
              <a:rPr lang="en-US" sz="2600" dirty="0" smtClean="0">
                <a:latin typeface="KG First Time In Forever" panose="02000506000000020003" pitchFamily="2" charset="0"/>
                <a:ea typeface="KBScaredStraight" panose="02000603000000000000" pitchFamily="2" charset="0"/>
              </a:rPr>
              <a:t>A state senator or representative must introduce the proposed amendment and if two-thirds of both houses accept the change, then it goes before the people for a vote. If the majority of voters ratify the amendment, it becomes part of the constitution.</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smtClean="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179676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3878</TotalTime>
  <Words>1802</Words>
  <Application>Microsoft Office PowerPoint</Application>
  <PresentationFormat>On-screen Show (4:3)</PresentationFormat>
  <Paragraphs>320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Georgia</vt:lpstr>
      <vt:lpstr>KBScaredStraight</vt:lpstr>
      <vt:lpstr>KG First Time In Forever</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Regel Jackson</cp:lastModifiedBy>
  <cp:revision>145</cp:revision>
  <cp:lastPrinted>2018-03-15T14:38:07Z</cp:lastPrinted>
  <dcterms:created xsi:type="dcterms:W3CDTF">2014-12-29T15:18:45Z</dcterms:created>
  <dcterms:modified xsi:type="dcterms:W3CDTF">2018-03-15T18:43:25Z</dcterms:modified>
</cp:coreProperties>
</file>