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405" r:id="rId2"/>
    <p:sldId id="326" r:id="rId3"/>
    <p:sldId id="519" r:id="rId4"/>
    <p:sldId id="624" r:id="rId5"/>
    <p:sldId id="616" r:id="rId6"/>
    <p:sldId id="625" r:id="rId7"/>
    <p:sldId id="618" r:id="rId8"/>
    <p:sldId id="626" r:id="rId9"/>
    <p:sldId id="617" r:id="rId10"/>
    <p:sldId id="619" r:id="rId11"/>
    <p:sldId id="620" r:id="rId12"/>
    <p:sldId id="621" r:id="rId13"/>
    <p:sldId id="630" r:id="rId14"/>
    <p:sldId id="623" r:id="rId15"/>
    <p:sldId id="672" r:id="rId16"/>
    <p:sldId id="673" r:id="rId17"/>
    <p:sldId id="622" r:id="rId18"/>
    <p:sldId id="674" r:id="rId19"/>
    <p:sldId id="675" r:id="rId20"/>
  </p:sldIdLst>
  <p:sldSz cx="9144000" cy="6858000" type="screen4x3"/>
  <p:notesSz cx="6858000" cy="9144000"/>
  <p:embeddedFontLst>
    <p:embeddedFont>
      <p:font typeface="Goudy Old Style" panose="02020502050305020303" pitchFamily="18" charset="0"/>
      <p:regular r:id="rId21"/>
      <p:bold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  <p:embeddedFont>
      <p:font typeface="Calibri Light" panose="020F0302020204030204" pitchFamily="34" charset="0"/>
      <p:regular r:id="rId32"/>
      <p: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B23"/>
    <a:srgbClr val="A1C8E5"/>
    <a:srgbClr val="9DC4E3"/>
    <a:srgbClr val="E6F7FF"/>
    <a:srgbClr val="FE9797"/>
    <a:srgbClr val="FCABEE"/>
    <a:srgbClr val="008000"/>
    <a:srgbClr val="F7941D"/>
    <a:srgbClr val="0C5EB1"/>
    <a:srgbClr val="873E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60"/>
  </p:normalViewPr>
  <p:slideViewPr>
    <p:cSldViewPr snapToGrid="0">
      <p:cViewPr varScale="1">
        <p:scale>
          <a:sx n="88" d="100"/>
          <a:sy n="88" d="100"/>
        </p:scale>
        <p:origin x="9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9DC4E3">
              <a:alpha val="91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0821" y="2462876"/>
            <a:ext cx="5758628" cy="2777683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Executive</a:t>
            </a:r>
          </a:p>
          <a:p>
            <a:pPr algn="ctr"/>
            <a:r>
              <a:rPr lang="en-US" sz="8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Branch</a:t>
            </a:r>
            <a:endParaRPr lang="en-US" sz="8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6625" y="1539992"/>
            <a:ext cx="6488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Georgia’s Government</a:t>
            </a:r>
            <a:endParaRPr lang="en-US" sz="4800" dirty="0">
              <a:latin typeface="Georgia" panose="02040502050405020303" pitchFamily="18" charset="0"/>
              <a:ea typeface="KBScaredStraight" panose="02000603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274" y="5205802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05574" y="0"/>
            <a:ext cx="7484100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Lt. Governor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lieutenant governor serves as governor if the current governor is unable to serve a complete term.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As president of the Senate, s/he decides committee memberships and chooses committee chairs.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lieutenant governor is also responsible for any duties that which the governor assigns to her/him.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2875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67238" y="0"/>
            <a:ext cx="7760778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State Agencies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300356"/>
            <a:ext cx="7798777" cy="5609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In addition to governor and lieutenant governor, Georgians also elect other public officials who serve as part of the executive branch.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These officers are elected at the same time and serve the same term as the governor.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They include: the secretary of state, state attorney general, commissioner of agriculture, commissioner of labor, commissioner of insurance, and the state school superintendent.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These agencies oversee departments by developing policies and providing feedback to the governor so that state programs run smoothly and laws are enforced.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0822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2061" y="0"/>
            <a:ext cx="7871130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Departments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359990"/>
            <a:ext cx="7798777" cy="5932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executive branch also includes a large number of state programs and departments that focus on major policy areas.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governor appoints the leaders of the following departments.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50" b="1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Department of Education </a:t>
            </a: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(DOE): Oversees Georgia’s public school system and how it is funded; certifies teachers, approves textbooks, and distributes funds.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43978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5" y="2547939"/>
            <a:ext cx="6165319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50" y="211078"/>
            <a:ext cx="48768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58818" y="766297"/>
            <a:ext cx="2918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Department of Education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2061" y="0"/>
            <a:ext cx="7871130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Departments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1967" y="1265861"/>
            <a:ext cx="8051294" cy="737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700" b="1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2. Department </a:t>
            </a:r>
            <a:r>
              <a:rPr lang="en-US" sz="2700" b="1" dirty="0">
                <a:latin typeface="Georgia" panose="02040502050405020303" pitchFamily="18" charset="0"/>
                <a:ea typeface="KBScaredStraight" panose="02000603000000000000" pitchFamily="2" charset="0"/>
              </a:rPr>
              <a:t>of Human Resources </a:t>
            </a:r>
            <a:r>
              <a:rPr lang="en-US" sz="2700" dirty="0">
                <a:latin typeface="Georgia" panose="02040502050405020303" pitchFamily="18" charset="0"/>
                <a:ea typeface="KBScaredStraight" panose="02000603000000000000" pitchFamily="2" charset="0"/>
              </a:rPr>
              <a:t>(DHR): One of the largest state agencies; services include assisting the elderly, family and children’s services, and mental </a:t>
            </a:r>
            <a:r>
              <a:rPr lang="en-US" sz="27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health.</a:t>
            </a:r>
            <a:endParaRPr lang="en-US" sz="27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lvl="1"/>
            <a:endParaRPr lang="en-US" sz="1600" b="1" dirty="0" smtClean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lvl="1"/>
            <a:r>
              <a:rPr lang="en-US" sz="2700" b="1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3. Department of Public Safety </a:t>
            </a:r>
            <a:r>
              <a:rPr lang="en-US" sz="27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(DPS): Responds to natural and manmade disasters, helps public safety agencies reduce crime, and enforces traffic laws.</a:t>
            </a:r>
          </a:p>
          <a:p>
            <a:pPr lvl="1"/>
            <a:endParaRPr lang="en-US" sz="16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lvl="1"/>
            <a:r>
              <a:rPr lang="en-US" sz="2700" b="1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4. Department of Transportation </a:t>
            </a:r>
            <a:r>
              <a:rPr lang="en-US" sz="27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(DOT): Oversees work and construction on roads and bridges, provides transportation information, issues drivers licenses.</a:t>
            </a:r>
          </a:p>
          <a:p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endParaRPr lang="en-US" sz="2850" dirty="0" smtClean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4945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5524" y="225421"/>
            <a:ext cx="2918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Department of Public Safety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64" y="3009623"/>
            <a:ext cx="5352585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522" y="211078"/>
            <a:ext cx="5854889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597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341" y="191155"/>
            <a:ext cx="8563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Department of Transportation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3" y="942975"/>
            <a:ext cx="6858000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6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712061" y="0"/>
            <a:ext cx="7871130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Departments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b="1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5. Department of Economic Development </a:t>
            </a: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(DED): Supports the economy through local and international business expansion, technology development, tourism, film, and music. </a:t>
            </a:r>
          </a:p>
          <a:p>
            <a:pPr lvl="1"/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lvl="1"/>
            <a:r>
              <a:rPr lang="en-US" sz="2400" b="1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6. Department of Natural Resources </a:t>
            </a: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(DNR): Helps protect and conserve resources by managing historic sites, state parks, and fishing and wildlife areas; runs programs to keep Georgia’s air and water clean.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67537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58817" y="1321278"/>
            <a:ext cx="3485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oudy Old Style" panose="02020502050305020303" pitchFamily="18" charset="0"/>
              </a:rPr>
              <a:t>Department of Economic Development</a:t>
            </a:r>
            <a:endParaRPr lang="en-US" sz="2400" dirty="0">
              <a:latin typeface="Goudy Old Style" panose="02020502050305020303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71" y="322492"/>
            <a:ext cx="5456046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56" y="4116027"/>
            <a:ext cx="7000875" cy="259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970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Georgia" panose="02040502050405020303" pitchFamily="18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6516" y="4679836"/>
            <a:ext cx="3826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Department of Natural </a:t>
            </a:r>
          </a:p>
          <a:p>
            <a:pPr algn="ctr"/>
            <a:r>
              <a:rPr lang="en-US" sz="2400" dirty="0" smtClean="0">
                <a:latin typeface="Georgia" panose="02040502050405020303" pitchFamily="18" charset="0"/>
              </a:rPr>
              <a:t>Resources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7" y="180154"/>
            <a:ext cx="5715000" cy="40195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093" y="3037818"/>
            <a:ext cx="5504749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7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59204" y="336176"/>
            <a:ext cx="8841922" cy="62259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/>
          <p:cNvSpPr/>
          <p:nvPr/>
        </p:nvSpPr>
        <p:spPr>
          <a:xfrm>
            <a:off x="375683" y="550711"/>
            <a:ext cx="8625443" cy="791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endParaRPr lang="en-US" sz="105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en-US" sz="3300" dirty="0" smtClean="0">
                <a:latin typeface="Georgia" panose="02040502050405020303" pitchFamily="18" charset="0"/>
              </a:rPr>
              <a:t>STANDARDS:</a:t>
            </a:r>
            <a:endParaRPr lang="en-US" sz="3600" dirty="0">
              <a:latin typeface="Georgia" panose="02040502050405020303" pitchFamily="18" charset="0"/>
            </a:endParaRPr>
          </a:p>
          <a:p>
            <a:r>
              <a:rPr lang="en-US" sz="2800" b="1" dirty="0">
                <a:latin typeface="Georgia" panose="02040502050405020303" pitchFamily="18" charset="0"/>
              </a:rPr>
              <a:t>SS8CG3 The student will analyze the role of the executive branch in Georgia state government. </a:t>
            </a:r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a. Explain the </a:t>
            </a:r>
            <a:r>
              <a:rPr lang="en-US" sz="2800" dirty="0" smtClean="0">
                <a:latin typeface="Georgia" panose="02040502050405020303" pitchFamily="18" charset="0"/>
              </a:rPr>
              <a:t>qualifications</a:t>
            </a:r>
            <a:r>
              <a:rPr lang="en-US" sz="2800" dirty="0">
                <a:latin typeface="Georgia" panose="02040502050405020303" pitchFamily="18" charset="0"/>
              </a:rPr>
              <a:t> </a:t>
            </a:r>
            <a:r>
              <a:rPr lang="en-US" sz="2800" dirty="0" smtClean="0">
                <a:latin typeface="Georgia" panose="02040502050405020303" pitchFamily="18" charset="0"/>
              </a:rPr>
              <a:t>for </a:t>
            </a:r>
            <a:r>
              <a:rPr lang="en-US" sz="2800" dirty="0">
                <a:latin typeface="Georgia" panose="02040502050405020303" pitchFamily="18" charset="0"/>
              </a:rPr>
              <a:t>governor and lieutenant </a:t>
            </a:r>
            <a:r>
              <a:rPr lang="en-US" sz="2800" dirty="0" smtClean="0">
                <a:latin typeface="Georgia" panose="02040502050405020303" pitchFamily="18" charset="0"/>
              </a:rPr>
              <a:t>governor and their role in the executive branch of state government. </a:t>
            </a:r>
            <a:endParaRPr lang="en-US" sz="2800" dirty="0">
              <a:latin typeface="Georgia" panose="02040502050405020303" pitchFamily="18" charset="0"/>
            </a:endParaRPr>
          </a:p>
          <a:p>
            <a:r>
              <a:rPr lang="en-US" sz="2800" dirty="0">
                <a:latin typeface="Georgia" panose="02040502050405020303" pitchFamily="18" charset="0"/>
              </a:rPr>
              <a:t>b. Describe </a:t>
            </a:r>
            <a:r>
              <a:rPr lang="en-US" sz="2800" dirty="0" smtClean="0">
                <a:latin typeface="Georgia" panose="02040502050405020303" pitchFamily="18" charset="0"/>
              </a:rPr>
              <a:t>how the executive branch fulfills its role though state agencies that administer programs and enforce laws.</a:t>
            </a:r>
            <a:endParaRPr lang="en-US" sz="2800" dirty="0">
              <a:latin typeface="Georgia" panose="02040502050405020303" pitchFamily="18" charset="0"/>
            </a:endParaRPr>
          </a:p>
          <a:p>
            <a:endParaRPr lang="en-US" sz="2800" dirty="0">
              <a:latin typeface="KG First Time In Forever" panose="0200050600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21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7235" y="6665567"/>
            <a:ext cx="26532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2095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578877" y="0"/>
            <a:ext cx="8137484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Qualifications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executive branch is the largest branch and is responsible for enforcing Georgia’s laws.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governor is the chief executive officer of the state and heads the executive branch.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In order to become governor, a candidate must: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Be at least 30 years old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Be a US citizen for at least 15 years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Be a Georgia resident for at least 6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7915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0" y="837436"/>
            <a:ext cx="8405348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69320" y="81290"/>
            <a:ext cx="840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Georgia’s Governor’s Mansion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92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22195" y="0"/>
            <a:ext cx="5450852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Elections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362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To become governor, a candidate must win a statewide election by popular vote.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5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Once in office, s/he serves a four-year term, with a total of two consecutive terms allowed.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55797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12025" y="2075262"/>
            <a:ext cx="2918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Eugene Talmadge</a:t>
            </a:r>
            <a:endParaRPr lang="en-US" sz="2800" dirty="0">
              <a:latin typeface="Georgia" panose="020405020504050203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042" y="3029369"/>
            <a:ext cx="4876800" cy="36576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707" y="716894"/>
            <a:ext cx="2560320" cy="395142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74" y="197242"/>
            <a:ext cx="2861733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-281632" y="3912956"/>
            <a:ext cx="29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Ellis Arnall</a:t>
            </a:r>
            <a:endParaRPr lang="en-US" sz="2800" dirty="0">
              <a:latin typeface="Georgia" panose="020405020504050203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3861" y="167619"/>
            <a:ext cx="2918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eorgia" panose="02040502050405020303" pitchFamily="18" charset="0"/>
              </a:rPr>
              <a:t>Jimmy Carter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733320" y="0"/>
            <a:ext cx="3828613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Duties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Georgia Constitution outlines the governor’s formal powers and duties.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They include enforcing laws, appointing people to state offices, signing bills into laws, suggesting new state programs and laws, and proposing and directing the state budget.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S/he also has the power to call special sessions of the legislature and can veto legislation.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governor is also the commander-in-chief of Georgia’s military.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54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D71B2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54" y="365126"/>
            <a:ext cx="8242479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-1" y="608204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KG Blank Space Solid" panose="02000000000000000000" pitchFamily="2" charset="0"/>
              </a:rPr>
              <a:t>Governor Nathan Deal Signs 911 Alert Law </a:t>
            </a:r>
            <a:endParaRPr lang="en-US" sz="2800" dirty="0">
              <a:latin typeface="KG Blank Space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0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9DC4E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905574" y="0"/>
            <a:ext cx="7484100" cy="139268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6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D71B23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Lt. Governor</a:t>
            </a:r>
            <a:endParaRPr lang="en-US" sz="86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D71B23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93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lieutenant governor serves as the state’s second highest ranking executive officer and is first in line to take the governor’s place.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Candidates must meet the same qualifications as governor.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The lieutenant governor is also elected by popular vote, but does not run on the same ticket as the governor.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Georgia" panose="02040502050405020303" pitchFamily="18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Georgia" panose="02040502050405020303" pitchFamily="18" charset="0"/>
                <a:ea typeface="KBScaredStraight" panose="02000603000000000000" pitchFamily="2" charset="0"/>
              </a:rPr>
              <a:t>S/he also serves a four-year term, but there is no limit on the number of terms.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5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07600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10665</TotalTime>
  <Words>761</Words>
  <Application>Microsoft Office PowerPoint</Application>
  <PresentationFormat>On-screen Show (4:3)</PresentationFormat>
  <Paragraphs>110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KBScaredStraight</vt:lpstr>
      <vt:lpstr>Goudy Old Style</vt:lpstr>
      <vt:lpstr>KG First Time In Forever</vt:lpstr>
      <vt:lpstr>Calibri</vt:lpstr>
      <vt:lpstr>Georgia</vt:lpstr>
      <vt:lpstr>Arial</vt:lpstr>
      <vt:lpstr>Calibri Light</vt:lpstr>
      <vt:lpstr>KG Second Chances Solid</vt:lpstr>
      <vt:lpstr>KG Blank Space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=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Regel Jackson</cp:lastModifiedBy>
  <cp:revision>204</cp:revision>
  <dcterms:created xsi:type="dcterms:W3CDTF">2014-12-29T15:18:45Z</dcterms:created>
  <dcterms:modified xsi:type="dcterms:W3CDTF">2018-03-19T18:21:50Z</dcterms:modified>
</cp:coreProperties>
</file>