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780" r:id="rId2"/>
    <p:sldId id="258" r:id="rId3"/>
    <p:sldId id="262" r:id="rId4"/>
    <p:sldId id="773" r:id="rId5"/>
    <p:sldId id="774" r:id="rId6"/>
    <p:sldId id="775" r:id="rId7"/>
    <p:sldId id="801" r:id="rId8"/>
    <p:sldId id="839" r:id="rId9"/>
    <p:sldId id="799" r:id="rId10"/>
    <p:sldId id="802" r:id="rId11"/>
    <p:sldId id="804" r:id="rId12"/>
    <p:sldId id="776" r:id="rId13"/>
    <p:sldId id="785" r:id="rId14"/>
    <p:sldId id="841" r:id="rId15"/>
    <p:sldId id="843" r:id="rId16"/>
    <p:sldId id="786" r:id="rId17"/>
    <p:sldId id="803" r:id="rId18"/>
    <p:sldId id="840" r:id="rId19"/>
    <p:sldId id="808" r:id="rId20"/>
    <p:sldId id="816" r:id="rId21"/>
    <p:sldId id="787" r:id="rId22"/>
    <p:sldId id="757" r:id="rId23"/>
    <p:sldId id="779" r:id="rId24"/>
    <p:sldId id="811" r:id="rId25"/>
    <p:sldId id="81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DEDD"/>
    <a:srgbClr val="00B390"/>
    <a:srgbClr val="D6E377"/>
    <a:srgbClr val="01D2AA"/>
    <a:srgbClr val="02D2AB"/>
    <a:srgbClr val="06947E"/>
    <a:srgbClr val="A2A1A1"/>
    <a:srgbClr val="FCC00E"/>
    <a:srgbClr val="67C7C3"/>
    <a:srgbClr val="68C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4660"/>
  </p:normalViewPr>
  <p:slideViewPr>
    <p:cSldViewPr snapToGrid="0">
      <p:cViewPr varScale="1">
        <p:scale>
          <a:sx n="33" d="100"/>
          <a:sy n="33" d="100"/>
        </p:scale>
        <p:origin x="60" y="7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2409D-2890-42F3-89CC-718630110551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A5C77-244B-40E9-94D6-592AFCAA5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55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7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0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0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4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7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7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7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5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4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1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9B592-18EA-4809-B035-D4E47DD84993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3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39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51636" y="-411480"/>
            <a:ext cx="7680960" cy="7680960"/>
          </a:xfrm>
          <a:prstGeom prst="ellipse">
            <a:avLst/>
          </a:prstGeom>
          <a:solidFill>
            <a:srgbClr val="B6DEDD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38398" y="-228600"/>
            <a:ext cx="7315200" cy="7315200"/>
          </a:xfrm>
          <a:prstGeom prst="ellipse">
            <a:avLst/>
          </a:prstGeom>
          <a:solidFill>
            <a:srgbClr val="00B39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282" y="1876279"/>
            <a:ext cx="5631671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800" b="1" cap="none" spc="0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B6DEDD"/>
                </a:solidFill>
                <a:effectLst>
                  <a:glow rad="139700">
                    <a:srgbClr val="D6E377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Civil</a:t>
            </a:r>
          </a:p>
          <a:p>
            <a:pPr algn="ctr"/>
            <a:r>
              <a:rPr lang="en-US" sz="12800" b="1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B6DEDD"/>
                </a:solidFill>
                <a:effectLst>
                  <a:glow rad="139700">
                    <a:srgbClr val="D6E377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Rights</a:t>
            </a:r>
            <a:endParaRPr lang="en-US" sz="12800" b="1" cap="none" spc="0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rgbClr val="B6DEDD"/>
              </a:solidFill>
              <a:effectLst>
                <a:glow rad="139700">
                  <a:srgbClr val="D6E377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884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9015" y="672825"/>
            <a:ext cx="10686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19050">
                  <a:solidFill>
                    <a:srgbClr val="D6E377"/>
                  </a:solidFill>
                </a:ln>
                <a:effectLst>
                  <a:glow rad="63500">
                    <a:srgbClr val="FCC114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Eyes Wide Open" panose="02000506000000020004" pitchFamily="2" charset="0"/>
              </a:rPr>
              <a:t>1950s &amp; 1960s:</a:t>
            </a:r>
            <a:endParaRPr lang="en-US" sz="7200" b="1" dirty="0">
              <a:ln w="19050">
                <a:solidFill>
                  <a:srgbClr val="D6E377"/>
                </a:solidFill>
              </a:ln>
              <a:effectLst>
                <a:glow rad="63500">
                  <a:srgbClr val="FCC114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G Eyes Wide Open" panose="02000506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016" y="6208544"/>
            <a:ext cx="10686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SS8H11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79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00B39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06" y="1781520"/>
            <a:ext cx="56146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Sibley Commission allowed local districts to make their own decision regarding desegregation, which made the process of integration very slow.</a:t>
            </a: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061" y="1103638"/>
            <a:ext cx="6191250" cy="46482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870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0B39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23843" y="36185"/>
            <a:ext cx="993663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UGA Integration</a:t>
            </a:r>
            <a:endParaRPr lang="en-US" sz="72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D6E377"/>
              </a:solidFill>
              <a:effectLst>
                <a:glow rad="101600">
                  <a:srgbClr val="00B39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2182" y="1426877"/>
            <a:ext cx="7034914" cy="752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African American students Charlayne Hunter and Hamilton Holmes both applied several times to the University of </a:t>
            </a:r>
            <a:r>
              <a:rPr lang="en-US" sz="2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Georgia.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Each </a:t>
            </a:r>
            <a:r>
              <a:rPr lang="en-US" sz="2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time, their applications were denied because the university was “full</a:t>
            </a:r>
            <a:r>
              <a:rPr lang="en-US" sz="2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”.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</a:t>
            </a:r>
            <a:r>
              <a:rPr lang="en-US" sz="2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took their case to court and the school was integrated in 1961 under an order by the US District Court in Athens</a:t>
            </a:r>
            <a:r>
              <a:rPr lang="en-US" sz="2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  <a:endParaRPr lang="en-US" sz="23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</a:t>
            </a:r>
            <a:r>
              <a:rPr lang="en-US" sz="2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hen they entered, they were treated harshly by the student population and an angry crowd threw bricks through Hunter’s dorm window. </a:t>
            </a:r>
            <a:endParaRPr lang="en-US" sz="23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Both Hunter and Holmes graduated and went on to have very successful careers. </a:t>
            </a:r>
            <a:endParaRPr lang="en-US" sz="23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Holmes </a:t>
            </a:r>
            <a:r>
              <a:rPr lang="en-US" sz="23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was a surgeon and Hunter is </a:t>
            </a:r>
            <a:r>
              <a:rPr lang="en-US" sz="2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 writer/journalist</a:t>
            </a:r>
            <a:r>
              <a:rPr lang="en-US" sz="23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12"/>
          <a:stretch/>
        </p:blipFill>
        <p:spPr>
          <a:xfrm>
            <a:off x="8158757" y="1426877"/>
            <a:ext cx="3551453" cy="303517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632" y="4598594"/>
            <a:ext cx="2378322" cy="225940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30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0B39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0381" y="36185"/>
            <a:ext cx="119635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Martin Luther King, Jr</a:t>
            </a:r>
            <a:r>
              <a:rPr lang="en-US" sz="72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.</a:t>
            </a:r>
            <a:endParaRPr lang="en-US" sz="72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D6E377"/>
              </a:solidFill>
              <a:effectLst>
                <a:glow rad="101600">
                  <a:srgbClr val="00B39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7" y="1409556"/>
            <a:ext cx="655469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Martin Luther King, Jr. was born (1929) and raised in Atlanta.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3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King graduated from Morehouse with a Ph.D. and became an ordained </a:t>
            </a:r>
            <a:r>
              <a:rPr lang="en-US" sz="2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Baptist minister</a:t>
            </a:r>
            <a:r>
              <a:rPr lang="en-US" sz="2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  <a:endParaRPr lang="en-US" sz="23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3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became a national hero and the recognized leader of the Civil Rights Movement after successfully leading the Montgomery Bus </a:t>
            </a:r>
            <a:r>
              <a:rPr lang="en-US" sz="2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Boycott.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3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2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Boycott ended when the Supreme Court ordered Montgomery to desegregate their public transportation.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16" y="1272699"/>
            <a:ext cx="3768852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173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0B39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0381" y="36185"/>
            <a:ext cx="119635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Martin Luther King, Jr</a:t>
            </a:r>
            <a:r>
              <a:rPr lang="en-US" sz="72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.</a:t>
            </a:r>
            <a:endParaRPr lang="en-US" sz="72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D6E377"/>
              </a:solidFill>
              <a:effectLst>
                <a:glow rad="101600">
                  <a:srgbClr val="00B39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8" y="1409556"/>
            <a:ext cx="557575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King was an extremely gifted man who preached </a:t>
            </a:r>
            <a:r>
              <a:rPr lang="en-US" sz="2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nonviolent civil disobedience against unfair laws.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believed that African Americans could gain their rights by protesting, but that the protests should be peaceful</a:t>
            </a: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King formed a group called the Southern Christian Leadership Conference to lead anti-discrimination marches and protests throughout the South.</a:t>
            </a: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183" y="1886950"/>
            <a:ext cx="4875710" cy="332031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805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0B39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41895" y="36185"/>
            <a:ext cx="65004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John Lewis</a:t>
            </a:r>
            <a:r>
              <a:rPr lang="en-US" sz="72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.</a:t>
            </a:r>
            <a:endParaRPr lang="en-US" sz="72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D6E377"/>
              </a:solidFill>
              <a:effectLst>
                <a:glow rad="101600">
                  <a:srgbClr val="00B39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7" y="1409556"/>
            <a:ext cx="642624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Lewis was born as Sharecropper in Alabama and became a prominent part of the Civil Rights movement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Lewis was active in the 1960’s sit-ins to protest Jim Crow Laws and participated in Freedom rides in the early 1960’s.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became the chair of the new organization, SNCC, that devoted to gaining more civil rights for African Americans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Lewis was also a keynote speaker in the March on Washington alongside Martin Luther King, Jr. as well as the Leader of the March </a:t>
            </a:r>
            <a:r>
              <a:rPr lang="en-US" sz="240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Selma </a:t>
            </a: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1026" name="Picture 2" descr="Image result for John Lew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565" y="1409556"/>
            <a:ext cx="4013411" cy="403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49418" y="5525630"/>
            <a:ext cx="5178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John Lewis, 1964</a:t>
            </a: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94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0B39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41895" y="36185"/>
            <a:ext cx="65004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John Lewis</a:t>
            </a:r>
            <a:r>
              <a:rPr lang="en-US" sz="72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.</a:t>
            </a:r>
            <a:endParaRPr lang="en-US" sz="72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D6E377"/>
              </a:solidFill>
              <a:effectLst>
                <a:glow rad="101600">
                  <a:srgbClr val="00B39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7" y="1409556"/>
            <a:ext cx="50848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After the Civil Rights Movement he continued to fight for Civil Right by helping Africans Americans register to vote.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Lewis was elected to Atlanta City Council in 1981 where he advocated for ethics in government and community preservation.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November of 1986, Lewis was elected to United States Congress from the 5</a:t>
            </a:r>
            <a:r>
              <a:rPr lang="en-US" sz="2400" baseline="300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Congressional District and continues to serve today.</a:t>
            </a: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050" name="Picture 2" descr="Image result for John Lew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35" y="1149839"/>
            <a:ext cx="3915912" cy="487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43143" y="6154921"/>
            <a:ext cx="5178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John Lewis, 2017</a:t>
            </a: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18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0B39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0846" y="36185"/>
            <a:ext cx="118426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Nonviolent Protests</a:t>
            </a:r>
            <a:endParaRPr lang="en-US" sz="88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D6E377"/>
              </a:solidFill>
              <a:effectLst>
                <a:glow rad="101600">
                  <a:srgbClr val="00B39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8" y="1359642"/>
            <a:ext cx="6322605" cy="626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King believed that African Americans would win their rights quicker if they refused to engage in violence.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3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Many African Americans </a:t>
            </a:r>
            <a:r>
              <a:rPr lang="en-US" sz="23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and some whites held nonviolent marches and boycotts across the country.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3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At times, the nonviolent actions from civil rights workers received violent reactions from white people</a:t>
            </a:r>
            <a:r>
              <a:rPr lang="en-US" sz="2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3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As people around the nation saw peaceful protestors being beaten by angry mobs and policemen, the movement gained support.</a:t>
            </a:r>
            <a:endParaRPr lang="en-US" sz="23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38" y="1423087"/>
            <a:ext cx="3612832" cy="251674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4" b="2898"/>
          <a:stretch/>
        </p:blipFill>
        <p:spPr>
          <a:xfrm>
            <a:off x="7598057" y="4202141"/>
            <a:ext cx="3944193" cy="255739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020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0B39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03655" y="36185"/>
            <a:ext cx="377699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SNCC</a:t>
            </a:r>
            <a:endParaRPr lang="en-US" sz="80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D6E377"/>
              </a:solidFill>
              <a:effectLst>
                <a:glow rad="101600">
                  <a:srgbClr val="00B39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2182" y="1426877"/>
            <a:ext cx="609901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By the 1960s, the Civil Rights Movement was well underway and was gaining fast momentum.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3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King’s strategy of peaceful protest was adopted by a group of college students who formed the Student Non-Violent Coordinating Committee (SNCC) in 1960.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3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SNCC used sit-ins at lunch counters where they refused to move in order to boycott businesses that wouldn’t serve blacks.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3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SNCC also helped promote voter registration throughout the South</a:t>
            </a: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192" y="2071797"/>
            <a:ext cx="4970808" cy="334191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145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0B39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98231" y="36185"/>
            <a:ext cx="35878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SCLC</a:t>
            </a:r>
            <a:endParaRPr lang="en-US" sz="80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D6E377"/>
              </a:solidFill>
              <a:effectLst>
                <a:glow rad="101600">
                  <a:srgbClr val="00B39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2181" y="1426877"/>
            <a:ext cx="672158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Founded in 1957 in Montgomery, AL after the Bus Boycotts by</a:t>
            </a:r>
            <a:r>
              <a:rPr lang="en-US" sz="2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Martin Luther King, Jr.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When King left Birmingham the headquarters was moved to Atlanta with him.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SCLC planned rallies, marches, boycotts, and filed law suits against civil rights violations.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One of the major protests that SCLC planned was the Albany Movement, they wanted to create opportunities for economic improvement for African Americans in the south.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Today SCLC focuses on causes such as health care, prison reform, fair treatment of refugees, and job site safety</a:t>
            </a: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762" y="2235222"/>
            <a:ext cx="4258251" cy="321820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969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0B39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7965" y="36185"/>
            <a:ext cx="1070838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Albany Movement</a:t>
            </a:r>
            <a:endParaRPr lang="en-US" sz="72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D6E377"/>
              </a:solidFill>
              <a:effectLst>
                <a:glow rad="101600">
                  <a:srgbClr val="00B39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2182" y="1426877"/>
            <a:ext cx="644920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From fall 1961 to summer 1962, a desegregation movement involving the </a:t>
            </a: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NAACP, SCLC, </a:t>
            </a: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and SNCC took place in Albany, Georgia.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movement’s goal was to end all types of segregation in Albany (transportation, schools, libraries, hospitals, restaurants, juries, etc.) through mass protests, sit-ins, and boycotts.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police wanted to avoid negative publicity, so they arrested over 500 protestors.</a:t>
            </a: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388" y="1518920"/>
            <a:ext cx="4536052" cy="290205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2513" y="4066238"/>
            <a:ext cx="2627703" cy="273008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619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2508" y="-14270"/>
            <a:ext cx="11211950" cy="6669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Georgia" panose="02040502050405020303" pitchFamily="18" charset="0"/>
              </a:rPr>
              <a:t>Standards</a:t>
            </a:r>
            <a:endParaRPr lang="en-US" sz="3200" b="1" dirty="0" smtClean="0">
              <a:latin typeface="Georgia" panose="02040502050405020303" pitchFamily="18" charset="0"/>
              <a:ea typeface="KBScaredStraight" panose="02000603000000000000" pitchFamily="2" charset="0"/>
            </a:endParaRPr>
          </a:p>
          <a:p>
            <a:r>
              <a:rPr lang="en-US" sz="24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SS8H11 E</a:t>
            </a:r>
            <a:r>
              <a:rPr lang="en-US" sz="24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valuate </a:t>
            </a:r>
            <a:r>
              <a:rPr lang="en-US" sz="24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role of Georgia in the modern civil rights movement. 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a.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Explain Georgia’s response to </a:t>
            </a:r>
            <a:r>
              <a:rPr lang="en-US" sz="2400" i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Brown vs. Board of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Education including the 1956 flag and the Sibley Commission.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b.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Describe the role of individuals (Martin Luther King, Jr. and John Lewis), groups (SNCC and SCLC) and events (Albany Movement and March on Washington) in the Civil Rights Movement.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c.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Explain the resistance to the 1964 Civil Right Act, emphasizing the role of Lester Maddox. 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2271" y="146957"/>
            <a:ext cx="11789229" cy="649877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21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0B39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7965" y="36185"/>
            <a:ext cx="1070838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Albany Movement</a:t>
            </a:r>
            <a:endParaRPr lang="en-US" sz="72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D6E377"/>
              </a:solidFill>
              <a:effectLst>
                <a:glow rad="101600">
                  <a:srgbClr val="00B39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2182" y="1426877"/>
            <a:ext cx="555426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Martin Luther King, Jr. came to Albany to lend his support and bring national attention to the cause; however, he was also arrested.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Desegregation efforts failed in Albany, and King said it was because the groups tried to do too many things, instead of focusing on one aspect of segregation.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It was considered more of a learning experience than a success, but the city did eventually desegregate. </a:t>
            </a: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864" y="1426877"/>
            <a:ext cx="4475000" cy="307365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9209" y="4144589"/>
            <a:ext cx="3514310" cy="259476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601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0B39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48760" y="36185"/>
            <a:ext cx="122818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March on Washington</a:t>
            </a:r>
            <a:endParaRPr lang="en-US" sz="80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D6E377"/>
              </a:solidFill>
              <a:effectLst>
                <a:glow rad="101600">
                  <a:srgbClr val="00B39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1963, Martin Luther King, Jr. led more than 250,000 people on a civil rights march in Washington, D.C.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called on President Kennedy and Congress to pass a law that guaranteed equal rights and quality education for all citizens.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King gave his famous “I Have a Dream” speech at the </a:t>
            </a: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gathering, inspiring Americans to strive for a world where black and white children could play together in peace.</a:t>
            </a: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06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00B39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696" y="900087"/>
            <a:ext cx="6631006" cy="50292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1152529"/>
            <a:ext cx="51786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“I have a dream that my four little children will one day live in a nation where they will not be judged by the color of their skin but by the content of their character.”</a:t>
            </a:r>
          </a:p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Martin Luther King, Jr.</a:t>
            </a: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75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0B39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56863" y="36185"/>
            <a:ext cx="1007057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Civi</a:t>
            </a:r>
            <a:r>
              <a:rPr lang="en-US" sz="96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l Rights Act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D6E377"/>
              </a:solidFill>
              <a:effectLst>
                <a:glow rad="101600">
                  <a:srgbClr val="00B39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March on Washington got the government’s attention and Congress soon passed the Civil Rights Act in 1964.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This law banned discrimination against any American because of that person’s race, color, or religion.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law enforced the desegregation of public places.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It also said that people of all races, male and female, should have the equal opportunity to get a job.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51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0B39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70962" y="36185"/>
            <a:ext cx="96423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Lester Maddox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D6E377"/>
              </a:solidFill>
              <a:effectLst>
                <a:glow rad="101600">
                  <a:srgbClr val="00B39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588888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Lester Maddox became a public figure when he chose to close his Atlanta restaurant rather than comply with the Civil Rights Act and serve African Americans.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1966, he was elected as Georgia’s governor, despite being a strict segregationist.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Maddox surprised many people by hiring more African Americans into office than any governor before him.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396" y="1605845"/>
            <a:ext cx="2657781" cy="410479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306938" y="5988095"/>
            <a:ext cx="5178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Lester Maddox</a:t>
            </a: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46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0B39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70962" y="36185"/>
            <a:ext cx="96423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Lester Maddox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D6E377"/>
              </a:solidFill>
              <a:effectLst>
                <a:glow rad="101600">
                  <a:srgbClr val="00B39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Maddox also integrated the Georgia State Patrol and GBI.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As governor, he supported prison reform and increased spending for Georgia’s universities.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Maddox also started “People’s Day”, a monthly event where average citizens could come talk to him in the Governor’s office.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kept representatives nearby to help the people solve their problems.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1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0B39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64991" y="36185"/>
            <a:ext cx="74542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Civil Rights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D6E377"/>
              </a:solidFill>
              <a:effectLst>
                <a:glow rad="101600">
                  <a:srgbClr val="00B39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7" y="1642030"/>
            <a:ext cx="723130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Throughout the US’ history, many African </a:t>
            </a:r>
            <a:r>
              <a:rPr lang="en-US" sz="28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Americans were treated like second-class </a:t>
            </a: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citizens, especially in the South.</a:t>
            </a: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were forced to live in segregated housing, attend segregated movies, and use segregated facilities such as restrooms, water fountains, and waiting rooms.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During the Civil Rights Movement, African Americans fought against racial discrimination and segregation.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642030"/>
            <a:ext cx="3959229" cy="262628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696" y="4562186"/>
            <a:ext cx="1988667" cy="200194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169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0B39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71743" y="36185"/>
            <a:ext cx="96407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Brown vs. BOE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D6E377"/>
              </a:solidFill>
              <a:effectLst>
                <a:glow rad="101600">
                  <a:srgbClr val="00B39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7" y="1642030"/>
            <a:ext cx="524686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Schools were another place where blacks and whites were segregated.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1954, Oliver Brown sued the board of education in Topeka, Kansas because the schools were segregated.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His third grade daughter, Linda, had to travel one mile to get to her black school, even though the white school was a lot closer.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912" y="2159549"/>
            <a:ext cx="5052156" cy="356031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524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0B39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65285" y="36185"/>
            <a:ext cx="885370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Brown vs. BOE</a:t>
            </a:r>
            <a:endParaRPr lang="en-US" sz="88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D6E377"/>
              </a:solidFill>
              <a:effectLst>
                <a:glow rad="101600">
                  <a:srgbClr val="00B39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503285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Linda Brown’s lawyer was Thurgood Marshall.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argued the case before the U.S. Supreme Court that having separate schools violated the 14</a:t>
            </a:r>
            <a:r>
              <a:rPr lang="en-US" sz="3200" baseline="300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Amendment to the Constitution.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057" y="1504406"/>
            <a:ext cx="2534759" cy="375891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092138" y="5489237"/>
            <a:ext cx="485860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1967, Thurgood Marshall became the first African American Supreme Court Justice.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95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0B39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54631" y="36185"/>
            <a:ext cx="827502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Brown v. BOE</a:t>
            </a:r>
            <a:endParaRPr lang="en-US" sz="88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D6E377"/>
              </a:solidFill>
              <a:effectLst>
                <a:glow rad="101600">
                  <a:srgbClr val="00B39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544141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US Supreme Court heard the case </a:t>
            </a:r>
            <a:r>
              <a:rPr lang="en-US" sz="2400" i="1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Brown v. Board of Education</a:t>
            </a:r>
            <a:r>
              <a:rPr lang="en-US" sz="2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1954, </a:t>
            </a: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Supreme Court handed down a unanimous decision that greatly impacted Georgia and the rest of the South.</a:t>
            </a: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court </a:t>
            </a: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ruled that </a:t>
            </a:r>
            <a:r>
              <a:rPr lang="en-US" sz="2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segregation was </a:t>
            </a: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unconstitutional, </a:t>
            </a:r>
            <a:r>
              <a:rPr lang="en-US" sz="2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and public schools across America began to integrate.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714" y="1548718"/>
            <a:ext cx="2908792" cy="384724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954089" y="5677442"/>
            <a:ext cx="227556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Linda Brown</a:t>
            </a: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49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0B39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54631" y="36185"/>
            <a:ext cx="827502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Brown v. BOE</a:t>
            </a:r>
            <a:endParaRPr lang="en-US" sz="88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D6E377"/>
              </a:solidFill>
              <a:effectLst>
                <a:glow rad="101600">
                  <a:srgbClr val="00B39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7" y="1642030"/>
            <a:ext cx="569433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This case overturned the earlier 1896 </a:t>
            </a:r>
            <a:r>
              <a:rPr lang="en-US" sz="2400" i="1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Plessy v. Ferguson </a:t>
            </a: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case that declared the “separate but equal” doctrine.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Even though all 9 of the justices ruled that any separation would not be equal, many southern states refused to segregate their schools.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Georgia’s governor, Herman Talmadge, strongly opposed the decision and encouraged Georgia’s legislature to rebel against the ruling.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850" y="1997945"/>
            <a:ext cx="5071798" cy="393592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77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0B39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64531" y="36185"/>
            <a:ext cx="96552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1956 State Flag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D6E377"/>
              </a:solidFill>
              <a:effectLst>
                <a:glow rad="101600">
                  <a:srgbClr val="00B39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7" y="1642030"/>
            <a:ext cx="6375270" cy="626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1956, the Georgia Assembly approved the state’s most controversial flag.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3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1956 flag greatly offended African Americans and progressive whites because two-thirds of it looked like a Confederate battle flag.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3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Most people believed the legislature’s new flag decision to be symbolic of Georgia’s resistance to the federal government’s integration laws.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3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flag represented Georgia for 45 years until it was finally replaced in 2001.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393" y="1946092"/>
            <a:ext cx="4429124" cy="296581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034914" y="5251372"/>
            <a:ext cx="4858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1956 to 2001 Flag</a:t>
            </a: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80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00B39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B6DE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291" y="36185"/>
            <a:ext cx="1137773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D6E377"/>
                </a:solidFill>
                <a:effectLst>
                  <a:glow rad="101600">
                    <a:srgbClr val="00B39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Sibley Commission</a:t>
            </a:r>
            <a:endParaRPr lang="en-US" sz="72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D6E377"/>
              </a:solidFill>
              <a:effectLst>
                <a:glow rad="101600">
                  <a:srgbClr val="00B39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2181" y="1426877"/>
            <a:ext cx="1020742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After schools were forced to segregate by law in 1954, Georgia refused to cooperate.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7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1960, a commission was formed by Atlanta banker John Sibley that held public hearings to see how Georgians felt about integration.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7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Sibley Commission found that 2 out of 3 Georgians would rather see schools closed that integrated.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7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As a result, the commission recommended that each local district decide the desegregation matter for itself.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69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21300</TotalTime>
  <Words>1815</Words>
  <Application>Microsoft Office PowerPoint</Application>
  <PresentationFormat>Widescreen</PresentationFormat>
  <Paragraphs>192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Georgia</vt:lpstr>
      <vt:lpstr>KBScaredStraight</vt:lpstr>
      <vt:lpstr>KG Eyes Wide Open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Joan Schluchter</cp:lastModifiedBy>
  <cp:revision>436</cp:revision>
  <dcterms:created xsi:type="dcterms:W3CDTF">2014-07-30T01:34:37Z</dcterms:created>
  <dcterms:modified xsi:type="dcterms:W3CDTF">2018-02-26T18:34:46Z</dcterms:modified>
</cp:coreProperties>
</file>